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58" r:id="rId4"/>
    <p:sldId id="259" r:id="rId5"/>
    <p:sldId id="267" r:id="rId6"/>
    <p:sldId id="260" r:id="rId7"/>
    <p:sldId id="268" r:id="rId8"/>
    <p:sldId id="269" r:id="rId9"/>
    <p:sldId id="270" r:id="rId10"/>
    <p:sldId id="261" r:id="rId11"/>
    <p:sldId id="271" r:id="rId12"/>
    <p:sldId id="272" r:id="rId13"/>
    <p:sldId id="273" r:id="rId14"/>
    <p:sldId id="266" r:id="rId15"/>
    <p:sldId id="279" r:id="rId16"/>
    <p:sldId id="263" r:id="rId17"/>
    <p:sldId id="264" r:id="rId18"/>
    <p:sldId id="265" r:id="rId19"/>
    <p:sldId id="278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66"/>
    <a:srgbClr val="0C788E"/>
    <a:srgbClr val="422C16"/>
    <a:srgbClr val="54381C"/>
    <a:srgbClr val="A50021"/>
    <a:srgbClr val="FFFFA3"/>
    <a:srgbClr val="E6E6C4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66" d="100"/>
          <a:sy n="66" d="100"/>
        </p:scale>
        <p:origin x="123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AA1E5-E7C1-43AA-BF55-AEF6E98AF21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2899979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DFA37-EFDC-454C-AB04-D32064705A2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5889032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44722-BD40-4B15-AF96-2DF12138F78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1121478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BC6FE-CC1A-4577-984F-1B3031ACB00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7500945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35162-45C4-46C8-90FC-F8A247EB08C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4052027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63C35-A6A9-4DD7-B8B0-0CBC518B5C4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0556959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55D7A-4D35-4D5D-B3C1-9060A9E3533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8582382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C1A13-1F1D-47BC-B867-A51BE29332B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0416479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2279F-A62B-46AF-A4F8-57DAED504D5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6573203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85B98-0654-44E8-B64A-417687B4BDF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75182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9BC72-1236-416D-85E0-6A11A2F7A30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1326728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BD4F30-F2EF-48E4-9BF5-54F713A143EC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124200" y="495300"/>
            <a:ext cx="5943600" cy="647700"/>
          </a:xfrm>
          <a:solidFill>
            <a:srgbClr val="006666"/>
          </a:solidFill>
          <a:ln w="44450" cap="rnd">
            <a:solidFill>
              <a:schemeClr val="accent1"/>
            </a:solidFill>
          </a:ln>
        </p:spPr>
        <p:txBody>
          <a:bodyPr anchor="ctr"/>
          <a:lstStyle/>
          <a:p>
            <a:r>
              <a:rPr lang="es-UY" altLang="en-US" sz="4000" b="1" dirty="0">
                <a:solidFill>
                  <a:srgbClr val="FFFF00"/>
                </a:solidFill>
              </a:rPr>
              <a:t>Trust, </a:t>
            </a:r>
            <a:r>
              <a:rPr lang="es-UY" altLang="en-US" sz="4000" b="1" dirty="0" err="1">
                <a:solidFill>
                  <a:srgbClr val="FFFF00"/>
                </a:solidFill>
              </a:rPr>
              <a:t>Evidence</a:t>
            </a:r>
            <a:r>
              <a:rPr lang="es-UY" altLang="en-US" sz="4000" b="1" dirty="0">
                <a:solidFill>
                  <a:srgbClr val="FFFF00"/>
                </a:solidFill>
              </a:rPr>
              <a:t>, etc.</a:t>
            </a:r>
            <a:endParaRPr lang="es-ES" altLang="en-US" sz="40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DF90A-8A4F-6EFA-14A7-8630E53ED4E7}"/>
              </a:ext>
            </a:extLst>
          </p:cNvPr>
          <p:cNvSpPr txBox="1"/>
          <p:nvPr/>
        </p:nvSpPr>
        <p:spPr>
          <a:xfrm>
            <a:off x="2057400" y="1705213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Trust and Evidence (in General)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58FC39-0952-787D-EC7E-7CCF17EBB37F}"/>
              </a:ext>
            </a:extLst>
          </p:cNvPr>
          <p:cNvSpPr txBox="1"/>
          <p:nvPr/>
        </p:nvSpPr>
        <p:spPr>
          <a:xfrm>
            <a:off x="1036948" y="5943600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Trust and Evidence in General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838200" y="1944231"/>
            <a:ext cx="1051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Choosing a marriage companion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Teenager learning to drive a car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Responsible positions in business – Genesis 39:3-5,21-23; Matthew 24:45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Family relationships and associations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562989-1C38-5BAB-CE80-7ECAD8CFD852}"/>
              </a:ext>
            </a:extLst>
          </p:cNvPr>
          <p:cNvSpPr txBox="1"/>
          <p:nvPr/>
        </p:nvSpPr>
        <p:spPr>
          <a:xfrm>
            <a:off x="838200" y="4648200"/>
            <a:ext cx="1051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dirty="0">
                <a:solidFill>
                  <a:schemeClr val="accent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cannot read hearts (</a:t>
            </a:r>
            <a:r>
              <a:rPr lang="en-US" sz="32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2:11), so we need observable evidence to know a person is trustworthy.</a:t>
            </a:r>
            <a:endParaRPr lang="en-US" sz="32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6611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124200" y="495300"/>
            <a:ext cx="5943600" cy="647700"/>
          </a:xfrm>
          <a:solidFill>
            <a:srgbClr val="006666"/>
          </a:solidFill>
          <a:ln w="44450" cap="rnd">
            <a:solidFill>
              <a:schemeClr val="accent1"/>
            </a:solidFill>
          </a:ln>
        </p:spPr>
        <p:txBody>
          <a:bodyPr anchor="ctr"/>
          <a:lstStyle/>
          <a:p>
            <a:r>
              <a:rPr lang="es-UY" altLang="en-US" sz="4000" b="1" dirty="0">
                <a:solidFill>
                  <a:srgbClr val="FFFF00"/>
                </a:solidFill>
              </a:rPr>
              <a:t>Trust, </a:t>
            </a:r>
            <a:r>
              <a:rPr lang="es-UY" altLang="en-US" sz="4000" b="1" dirty="0" err="1">
                <a:solidFill>
                  <a:srgbClr val="FFFF00"/>
                </a:solidFill>
              </a:rPr>
              <a:t>Evidence</a:t>
            </a:r>
            <a:r>
              <a:rPr lang="es-UY" altLang="en-US" sz="4000" b="1" dirty="0">
                <a:solidFill>
                  <a:srgbClr val="FFFF00"/>
                </a:solidFill>
              </a:rPr>
              <a:t>, etc.</a:t>
            </a:r>
            <a:endParaRPr lang="es-ES" altLang="en-US" sz="40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DF90A-8A4F-6EFA-14A7-8630E53ED4E7}"/>
              </a:ext>
            </a:extLst>
          </p:cNvPr>
          <p:cNvSpPr txBox="1"/>
          <p:nvPr/>
        </p:nvSpPr>
        <p:spPr>
          <a:xfrm>
            <a:off x="2057400" y="1705213"/>
            <a:ext cx="8001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Trust and Evidence (in General)</a:t>
            </a:r>
          </a:p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God, Trust, and Evidence</a:t>
            </a:r>
          </a:p>
        </p:txBody>
      </p:sp>
    </p:spTree>
    <p:extLst>
      <p:ext uri="{BB962C8B-B14F-4D97-AF65-F5344CB8AC3E}">
        <p14:creationId xmlns:p14="http://schemas.microsoft.com/office/powerpoint/2010/main" val="190087336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God, Trust, and Evidence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Our Trust/Faith in God Is Based on Evidence. </a:t>
            </a:r>
          </a:p>
          <a:p>
            <a:r>
              <a:rPr lang="en-US" sz="2800" dirty="0">
                <a:latin typeface="+mn-lt"/>
              </a:rPr>
              <a:t>Acts 1:3 – Many infallible </a:t>
            </a:r>
            <a:r>
              <a:rPr lang="en-US" sz="2800" b="1" i="1" dirty="0">
                <a:latin typeface="+mn-lt"/>
              </a:rPr>
              <a:t>proofs</a:t>
            </a:r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Romans 10:17 – Faith comes by </a:t>
            </a:r>
            <a:r>
              <a:rPr lang="en-US" sz="2800" b="1" i="1" dirty="0">
                <a:latin typeface="+mn-lt"/>
              </a:rPr>
              <a:t>hearing</a:t>
            </a:r>
            <a:r>
              <a:rPr lang="en-US" sz="2800" dirty="0">
                <a:latin typeface="+mn-lt"/>
              </a:rPr>
              <a:t> the word of God</a:t>
            </a:r>
          </a:p>
          <a:p>
            <a:r>
              <a:rPr lang="en-US" sz="2800" dirty="0">
                <a:latin typeface="+mn-lt"/>
              </a:rPr>
              <a:t>Ephesians 1:13 – Trusted Him </a:t>
            </a:r>
            <a:r>
              <a:rPr lang="en-US" sz="2800" b="1" i="1" dirty="0">
                <a:latin typeface="+mn-lt"/>
              </a:rPr>
              <a:t>after you heard</a:t>
            </a:r>
            <a:r>
              <a:rPr lang="en-US" sz="2800" dirty="0">
                <a:latin typeface="+mn-lt"/>
              </a:rPr>
              <a:t> the word of truth</a:t>
            </a:r>
          </a:p>
          <a:p>
            <a:r>
              <a:rPr lang="en-US" sz="2800" dirty="0">
                <a:latin typeface="+mn-lt"/>
              </a:rPr>
              <a:t>Acts 17:2,3 – Paul reasoned </a:t>
            </a:r>
            <a:r>
              <a:rPr lang="en-US" sz="2800" b="1" i="1" dirty="0">
                <a:latin typeface="+mn-lt"/>
              </a:rPr>
              <a:t>explaining and demonstrating</a:t>
            </a:r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Luke 1:1-4 – Luke wrote so we may know </a:t>
            </a:r>
            <a:r>
              <a:rPr lang="en-US" sz="2800" b="1" i="1" dirty="0">
                <a:latin typeface="+mn-lt"/>
              </a:rPr>
              <a:t>certainty</a:t>
            </a:r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John 20:30,31 – Evidence sufficient to convince us to believe </a:t>
            </a:r>
          </a:p>
          <a:p>
            <a:r>
              <a:rPr lang="en-US" sz="2800" dirty="0">
                <a:latin typeface="+mn-lt"/>
              </a:rPr>
              <a:t>1 Peter 3:15 – We should be ready to give a </a:t>
            </a:r>
            <a:r>
              <a:rPr lang="en-US" sz="2800" b="1" i="1" dirty="0">
                <a:latin typeface="+mn-lt"/>
              </a:rPr>
              <a:t>defense</a:t>
            </a:r>
            <a:r>
              <a:rPr lang="en-US" sz="2800" dirty="0">
                <a:latin typeface="+mn-lt"/>
              </a:rPr>
              <a:t> for our hope.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God Can Know People’s Character by Reading Hearts</a:t>
            </a:r>
          </a:p>
          <a:p>
            <a:pPr algn="ctr"/>
            <a:r>
              <a:rPr lang="en-US" sz="2800" dirty="0">
                <a:latin typeface="+mn-lt"/>
              </a:rPr>
              <a:t>1 Kings 8:39; John 2:25; Jeremiah 1:5; Luke 1:15; Gal. 1:15,16</a:t>
            </a:r>
          </a:p>
          <a:p>
            <a:pPr algn="ctr"/>
            <a:r>
              <a:rPr lang="en-US" sz="2800" b="1" dirty="0">
                <a:latin typeface="+mn-lt"/>
              </a:rPr>
              <a:t>We need observable evidence to know who is trustworthy.</a:t>
            </a:r>
          </a:p>
        </p:txBody>
      </p:sp>
    </p:spTree>
    <p:extLst>
      <p:ext uri="{BB962C8B-B14F-4D97-AF65-F5344CB8AC3E}">
        <p14:creationId xmlns:p14="http://schemas.microsoft.com/office/powerpoint/2010/main" val="27573227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124200" y="495300"/>
            <a:ext cx="5943600" cy="647700"/>
          </a:xfrm>
          <a:solidFill>
            <a:srgbClr val="006666"/>
          </a:solidFill>
          <a:ln w="44450" cap="rnd">
            <a:solidFill>
              <a:schemeClr val="accent1"/>
            </a:solidFill>
          </a:ln>
        </p:spPr>
        <p:txBody>
          <a:bodyPr anchor="ctr"/>
          <a:lstStyle/>
          <a:p>
            <a:r>
              <a:rPr lang="es-UY" altLang="en-US" sz="4000" b="1" dirty="0">
                <a:solidFill>
                  <a:srgbClr val="FFFF00"/>
                </a:solidFill>
              </a:rPr>
              <a:t>Trust, </a:t>
            </a:r>
            <a:r>
              <a:rPr lang="es-UY" altLang="en-US" sz="4000" b="1" dirty="0" err="1">
                <a:solidFill>
                  <a:srgbClr val="FFFF00"/>
                </a:solidFill>
              </a:rPr>
              <a:t>Evidence</a:t>
            </a:r>
            <a:r>
              <a:rPr lang="es-UY" altLang="en-US" sz="4000" b="1" dirty="0">
                <a:solidFill>
                  <a:srgbClr val="FFFF00"/>
                </a:solidFill>
              </a:rPr>
              <a:t>, etc.</a:t>
            </a:r>
            <a:endParaRPr lang="es-ES" altLang="en-US" sz="40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DF90A-8A4F-6EFA-14A7-8630E53ED4E7}"/>
              </a:ext>
            </a:extLst>
          </p:cNvPr>
          <p:cNvSpPr txBox="1"/>
          <p:nvPr/>
        </p:nvSpPr>
        <p:spPr>
          <a:xfrm>
            <a:off x="2057400" y="1705213"/>
            <a:ext cx="8001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Trust and Evidence (in General)</a:t>
            </a:r>
          </a:p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God, Trust, and Evidence</a:t>
            </a:r>
          </a:p>
          <a:p>
            <a:pPr algn="ctr">
              <a:spcBef>
                <a:spcPts val="1200"/>
              </a:spcBef>
            </a:pPr>
            <a:r>
              <a:rPr lang="en-US" sz="3600" b="1" kern="100" dirty="0">
                <a:solidFill>
                  <a:schemeClr val="tx2"/>
                </a:solidFill>
                <a:effectLst/>
                <a:latin typeface="+mn-lt"/>
              </a:rPr>
              <a:t>Trust and Evidence in Spiritual Responsibilities/Relationships</a:t>
            </a:r>
          </a:p>
        </p:txBody>
      </p:sp>
    </p:spTree>
    <p:extLst>
      <p:ext uri="{BB962C8B-B14F-4D97-AF65-F5344CB8AC3E}">
        <p14:creationId xmlns:p14="http://schemas.microsoft.com/office/powerpoint/2010/main" val="39069051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Trust and Evidence in Spiritual Responsibilities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Old Testament Examples</a:t>
            </a:r>
          </a:p>
          <a:p>
            <a:r>
              <a:rPr lang="en-US" sz="2800" dirty="0">
                <a:latin typeface="+mn-lt"/>
              </a:rPr>
              <a:t>Exodus 18:21 – Judges in Israel</a:t>
            </a:r>
          </a:p>
          <a:p>
            <a:r>
              <a:rPr lang="en-US" sz="2800" dirty="0">
                <a:latin typeface="+mn-lt"/>
              </a:rPr>
              <a:t>Nehemiah 7:2 – Nehemiah’s appointments</a:t>
            </a:r>
          </a:p>
          <a:p>
            <a:r>
              <a:rPr lang="en-US" sz="2800" dirty="0">
                <a:latin typeface="+mn-lt"/>
              </a:rPr>
              <a:t>Daniel 6:3 – Daniel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660399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Trust and Evidence in Spiritual Responsibilities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Old Testament Examples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Elders and Deacons</a:t>
            </a:r>
          </a:p>
          <a:p>
            <a:r>
              <a:rPr lang="en-US" sz="2800" dirty="0">
                <a:latin typeface="+mn-lt"/>
              </a:rPr>
              <a:t>Acts 6:3 – Men appointed needed good </a:t>
            </a:r>
            <a:r>
              <a:rPr lang="en-US" sz="2800" b="1" i="1" dirty="0">
                <a:latin typeface="+mn-lt"/>
              </a:rPr>
              <a:t>reputation</a:t>
            </a:r>
            <a:r>
              <a:rPr lang="en-US" sz="2800" dirty="0">
                <a:latin typeface="+mn-lt"/>
              </a:rPr>
              <a:t>, wisdom, etc.</a:t>
            </a:r>
          </a:p>
          <a:p>
            <a:r>
              <a:rPr lang="en-US" sz="2800" dirty="0">
                <a:latin typeface="+mn-lt"/>
              </a:rPr>
              <a:t>Titus 1:5-9; 1 Timothy 3:1-7 – Elders </a:t>
            </a:r>
            <a:r>
              <a:rPr lang="en-US" sz="2800" b="1" i="1" dirty="0">
                <a:latin typeface="+mn-lt"/>
              </a:rPr>
              <a:t>must</a:t>
            </a:r>
            <a:r>
              <a:rPr lang="en-US" sz="2800" dirty="0">
                <a:latin typeface="+mn-lt"/>
              </a:rPr>
              <a:t> possess characteristics</a:t>
            </a:r>
          </a:p>
          <a:p>
            <a:r>
              <a:rPr lang="en-US" sz="2800" dirty="0">
                <a:latin typeface="+mn-lt"/>
              </a:rPr>
              <a:t>1 Timothy 3:8-12 – Deacons also must possess characteristics</a:t>
            </a:r>
          </a:p>
          <a:p>
            <a:r>
              <a:rPr lang="en-US" sz="2800" dirty="0">
                <a:latin typeface="+mn-lt"/>
              </a:rPr>
              <a:t>1 Timothy 3:10 – These must </a:t>
            </a:r>
            <a:r>
              <a:rPr lang="en-US" sz="2800" b="1" i="1" dirty="0">
                <a:latin typeface="+mn-lt"/>
              </a:rPr>
              <a:t>first</a:t>
            </a:r>
            <a:r>
              <a:rPr lang="en-US" sz="2800" dirty="0">
                <a:latin typeface="+mn-lt"/>
              </a:rPr>
              <a:t> be tested;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dirty="0">
                <a:latin typeface="+mn-lt"/>
              </a:rPr>
              <a:t> let them serve</a:t>
            </a:r>
          </a:p>
        </p:txBody>
      </p:sp>
    </p:spTree>
    <p:extLst>
      <p:ext uri="{BB962C8B-B14F-4D97-AF65-F5344CB8AC3E}">
        <p14:creationId xmlns:p14="http://schemas.microsoft.com/office/powerpoint/2010/main" val="345324541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Trust and Evidence in Spiritual Responsibilities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Old Testament Examples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Elders and Deacons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Teachers and Preachers</a:t>
            </a:r>
          </a:p>
          <a:p>
            <a:pPr marL="274320" indent="-274320"/>
            <a:r>
              <a:rPr lang="en-US" sz="2800" dirty="0">
                <a:latin typeface="+mn-lt"/>
              </a:rPr>
              <a:t>1 Timothy 1:7 – Some desire to be teachers without understanding </a:t>
            </a:r>
          </a:p>
          <a:p>
            <a:pPr marL="274320" indent="-274320"/>
            <a:r>
              <a:rPr lang="en-US" sz="2800" dirty="0">
                <a:latin typeface="+mn-lt"/>
              </a:rPr>
              <a:t>Acts 22:12 – Ananias was a devout man, having a </a:t>
            </a:r>
            <a:r>
              <a:rPr lang="en-US" sz="2800" b="1" i="1" dirty="0">
                <a:latin typeface="+mn-lt"/>
              </a:rPr>
              <a:t>good testimony</a:t>
            </a:r>
            <a:r>
              <a:rPr lang="en-US" sz="2800" dirty="0">
                <a:latin typeface="+mn-lt"/>
              </a:rPr>
              <a:t> </a:t>
            </a:r>
          </a:p>
          <a:p>
            <a:pPr marL="274320" indent="-274320"/>
            <a:r>
              <a:rPr lang="en-US" sz="2800" dirty="0">
                <a:latin typeface="+mn-lt"/>
              </a:rPr>
              <a:t>Acts 16:1,2 – Timothy chosen: </a:t>
            </a:r>
            <a:r>
              <a:rPr lang="en-US" sz="2800" b="1" i="1" dirty="0">
                <a:latin typeface="+mn-lt"/>
              </a:rPr>
              <a:t>well-spoken-of by the church</a:t>
            </a:r>
            <a:endParaRPr lang="en-US" sz="2800" dirty="0">
              <a:latin typeface="+mn-lt"/>
            </a:endParaRPr>
          </a:p>
          <a:p>
            <a:pPr marL="274320" indent="-274320"/>
            <a:r>
              <a:rPr lang="en-US" sz="2800" dirty="0">
                <a:latin typeface="+mn-lt"/>
              </a:rPr>
              <a:t>Hebrews 5:12-14 – Ought to be teachers but need first principles</a:t>
            </a:r>
          </a:p>
          <a:p>
            <a:pPr marL="274320" indent="-274320"/>
            <a:r>
              <a:rPr lang="en-US" sz="2800" dirty="0">
                <a:latin typeface="+mn-lt"/>
              </a:rPr>
              <a:t>1 Timothy 4:12 – Teachers should be an </a:t>
            </a:r>
            <a:r>
              <a:rPr lang="en-US" sz="2800" b="1" i="1" dirty="0">
                <a:latin typeface="+mn-lt"/>
              </a:rPr>
              <a:t>example</a:t>
            </a:r>
            <a:r>
              <a:rPr lang="en-US" sz="2800" dirty="0">
                <a:latin typeface="+mn-lt"/>
              </a:rPr>
              <a:t> </a:t>
            </a:r>
          </a:p>
          <a:p>
            <a:pPr marL="274320" indent="-274320"/>
            <a:r>
              <a:rPr lang="en-US" sz="2800" kern="100" dirty="0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Psalm 50:16 – The wicked have no right to declare God’s statutes.</a:t>
            </a:r>
            <a:endParaRPr lang="en-US" sz="2800" dirty="0">
              <a:solidFill>
                <a:schemeClr val="tx2"/>
              </a:solidFill>
              <a:latin typeface="+mn-lt"/>
            </a:endParaRPr>
          </a:p>
          <a:p>
            <a:pPr marL="274320" indent="-274320"/>
            <a:r>
              <a:rPr lang="en-US" sz="2800" dirty="0">
                <a:latin typeface="+mn-lt"/>
              </a:rPr>
              <a:t>Acts 20:29,30; 1 John 4:1 – Guard against those who </a:t>
            </a:r>
            <a:r>
              <a:rPr lang="en-US" sz="2800">
                <a:latin typeface="+mn-lt"/>
              </a:rPr>
              <a:t>teach error. </a:t>
            </a:r>
            <a:endParaRPr lang="en-US" sz="2800" dirty="0">
              <a:latin typeface="+mn-lt"/>
            </a:endParaRPr>
          </a:p>
          <a:p>
            <a:pPr marL="274320" indent="-274320"/>
            <a:r>
              <a:rPr lang="en-US" sz="2800" dirty="0">
                <a:latin typeface="+mn-lt"/>
              </a:rPr>
              <a:t>Matthew 7:15-20 – Teachers are known by their </a:t>
            </a:r>
            <a:r>
              <a:rPr lang="en-US" sz="2800" b="1" i="1" dirty="0">
                <a:latin typeface="+mn-lt"/>
              </a:rPr>
              <a:t>fruits</a:t>
            </a:r>
            <a:r>
              <a:rPr lang="en-US" sz="2800" dirty="0">
                <a:latin typeface="+mn-lt"/>
              </a:rPr>
              <a:t>. 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645765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124200" y="495300"/>
            <a:ext cx="5943600" cy="647700"/>
          </a:xfrm>
          <a:solidFill>
            <a:srgbClr val="006666"/>
          </a:solidFill>
          <a:ln w="44450" cap="rnd">
            <a:solidFill>
              <a:schemeClr val="accent1"/>
            </a:solidFill>
          </a:ln>
        </p:spPr>
        <p:txBody>
          <a:bodyPr anchor="ctr"/>
          <a:lstStyle/>
          <a:p>
            <a:r>
              <a:rPr lang="es-UY" altLang="en-US" sz="4000" b="1" dirty="0">
                <a:solidFill>
                  <a:srgbClr val="FFFF00"/>
                </a:solidFill>
              </a:rPr>
              <a:t>Trust, </a:t>
            </a:r>
            <a:r>
              <a:rPr lang="es-UY" altLang="en-US" sz="4000" b="1" dirty="0" err="1">
                <a:solidFill>
                  <a:srgbClr val="FFFF00"/>
                </a:solidFill>
              </a:rPr>
              <a:t>Evidence</a:t>
            </a:r>
            <a:r>
              <a:rPr lang="es-UY" altLang="en-US" sz="4000" b="1" dirty="0">
                <a:solidFill>
                  <a:srgbClr val="FFFF00"/>
                </a:solidFill>
              </a:rPr>
              <a:t>, etc.</a:t>
            </a:r>
            <a:endParaRPr lang="es-ES" altLang="en-US" sz="4000" b="1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DF90A-8A4F-6EFA-14A7-8630E53ED4E7}"/>
              </a:ext>
            </a:extLst>
          </p:cNvPr>
          <p:cNvSpPr txBox="1"/>
          <p:nvPr/>
        </p:nvSpPr>
        <p:spPr>
          <a:xfrm>
            <a:off x="2057400" y="1705213"/>
            <a:ext cx="8001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Trust and Evidence (in General)</a:t>
            </a:r>
          </a:p>
          <a:p>
            <a:pPr algn="ctr">
              <a:spcBef>
                <a:spcPts val="1200"/>
              </a:spcBef>
            </a:pPr>
            <a:r>
              <a:rPr lang="en-US" sz="3600" b="1" dirty="0">
                <a:solidFill>
                  <a:schemeClr val="tx2"/>
                </a:solidFill>
                <a:latin typeface="+mn-lt"/>
              </a:rPr>
              <a:t>God, Trust, and Evidence</a:t>
            </a:r>
          </a:p>
          <a:p>
            <a:pPr algn="ctr">
              <a:spcBef>
                <a:spcPts val="1200"/>
              </a:spcBef>
            </a:pPr>
            <a:r>
              <a:rPr lang="en-US" sz="3600" b="1" kern="100" dirty="0">
                <a:solidFill>
                  <a:schemeClr val="tx2"/>
                </a:solidFill>
                <a:effectLst/>
                <a:latin typeface="+mn-lt"/>
              </a:rPr>
              <a:t>Trust and Evidence in Spiritual Responsibilities/Relationships</a:t>
            </a:r>
          </a:p>
          <a:p>
            <a:pPr algn="ctr">
              <a:spcBef>
                <a:spcPts val="1200"/>
              </a:spcBef>
            </a:pPr>
            <a:r>
              <a:rPr lang="en-US" sz="3600" b="1" kern="100" dirty="0">
                <a:solidFill>
                  <a:schemeClr val="tx2"/>
                </a:solidFill>
                <a:effectLst/>
                <a:latin typeface="+mn-lt"/>
              </a:rPr>
              <a:t>Trust, Evidence, and Forgiveness </a:t>
            </a:r>
            <a:endParaRPr lang="en-US" sz="36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57510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Trust, Evidence, and Forgiveness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1"/>
                </a:solidFill>
                <a:effectLst/>
                <a:latin typeface="+mn-lt"/>
              </a:rPr>
              <a:t>Christians Must Forgive Others Who Sin and Repent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Ephesians 4:32; Colossians 3:13 – Forgive as God forgave us.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6:12,14,15 – God forgives us as we forgive others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18:21-35 – How often to forgive: 70 times 7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Luke 17:4 – I should be willing to forgive a brother if he comes to me seven times in a day asking forgiveness.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tx2"/>
                </a:solidFill>
                <a:effectLst/>
                <a:latin typeface="+mn-lt"/>
                <a:cs typeface="Times New Roman" panose="02020603050405020304" pitchFamily="18" charset="0"/>
              </a:rPr>
              <a:t>To forgive means to send away, remit, to release, to pardon</a:t>
            </a:r>
            <a:r>
              <a:rPr lang="en-US" sz="2800" b="1" i="1" kern="100" dirty="0">
                <a:solidFill>
                  <a:schemeClr val="accent1"/>
                </a:solidFill>
                <a:effectLst/>
                <a:latin typeface="+mn-lt"/>
                <a:cs typeface="Times New Roman" panose="02020603050405020304" pitchFamily="18" charset="0"/>
              </a:rPr>
              <a:t>.</a:t>
            </a:r>
          </a:p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When forgiven, a person is no longer considered guilty.</a:t>
            </a:r>
          </a:p>
          <a:p>
            <a:pPr marL="274320" indent="-274320"/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illustrated forgiveness by the canceling of a debt (Matthew 6:12; 18:27,32). 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276945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</a:rPr>
              <a:t>Trust, Evidence, and Forgiveness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1"/>
                </a:solidFill>
                <a:effectLst/>
                <a:latin typeface="+mn-lt"/>
              </a:rPr>
              <a:t>Christians Must Forgive Others Who Sin and Repent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Ephesians 4:32; Colossians 3:13 – Forgive as God forgave us.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6:12,14,15 – God forgives us as we forgive others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18:21-35 – How often to forgive: 70 times 7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Luke 17:4 – I should be willing to forgive a brother if he comes to me seven times in a day asking forgiveness.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tx2"/>
                </a:solidFill>
                <a:effectLst/>
                <a:latin typeface="+mn-lt"/>
                <a:cs typeface="Times New Roman" panose="02020603050405020304" pitchFamily="18" charset="0"/>
              </a:rPr>
              <a:t>To forgive means to send away, remit, to release, to pardon</a:t>
            </a:r>
            <a:r>
              <a:rPr lang="en-US" sz="2800" b="1" i="1" kern="100" dirty="0">
                <a:solidFill>
                  <a:schemeClr val="accent1"/>
                </a:solidFill>
                <a:effectLst/>
                <a:latin typeface="+mn-lt"/>
                <a:cs typeface="Times New Roman" panose="02020603050405020304" pitchFamily="18" charset="0"/>
              </a:rPr>
              <a:t>.</a:t>
            </a:r>
          </a:p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When forgiven, a person is no longer considered guilty.</a:t>
            </a:r>
          </a:p>
          <a:p>
            <a:pPr marL="274320" indent="-274320"/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illustrated forgiveness by the canceling of a debt (Matthew 6:12; 18:27,32). 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209572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Forgiveness Releases Guilt but May Not Grant Special Relationships or Responsibilities.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Man committed fornication wants to marry you/your daughter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Teenager gets speeding ticket or stays out too late on dates.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Brother confesses lying. Must we believe everything he says?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Brother confesses adultery. May you restrict his contact with girls?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Elder confesses public sin. Must </a:t>
            </a:r>
            <a:r>
              <a:rPr lang="en-US" sz="2800" kern="1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 to serve as elder?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Treasurer confesses embezzling. Must he continue as treasurer?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Teacher confesses molesting students. Must he continue teaching?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Brother confesses adultery. Must his wife restore the marriage?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Preacher confesses adultery. Must the church still support him?</a:t>
            </a:r>
          </a:p>
          <a:p>
            <a:pPr marL="274320" marR="0" indent="-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Would you agree in </a:t>
            </a: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these cases for time to rebuild trust? </a:t>
            </a:r>
          </a:p>
          <a:p>
            <a:pPr marL="274320" marR="0" indent="-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many times </a:t>
            </a:r>
            <a:r>
              <a:rPr lang="en-US" sz="2800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the person </a:t>
            </a:r>
            <a:r>
              <a:rPr lang="en-US" sz="2800" b="1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  <a:r>
              <a:rPr lang="en-US" sz="2800" i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sin and repentance?</a:t>
            </a:r>
          </a:p>
          <a:p>
            <a:pPr marL="274320" marR="0" indent="-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8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 about 70 times 7? Forgiveness does not require special tasks.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1659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</p:spTree>
    <p:extLst>
      <p:ext uri="{BB962C8B-B14F-4D97-AF65-F5344CB8AC3E}">
        <p14:creationId xmlns:p14="http://schemas.microsoft.com/office/powerpoint/2010/main" val="405445747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2192A0-6F97-983B-27B1-207E0E1D3A40}"/>
              </a:ext>
            </a:extLst>
          </p:cNvPr>
          <p:cNvCxnSpPr/>
          <p:nvPr/>
        </p:nvCxnSpPr>
        <p:spPr>
          <a:xfrm>
            <a:off x="990600" y="3962400"/>
            <a:ext cx="103632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87E7AB-CBAD-4EFE-75FA-298ADE818929}"/>
              </a:ext>
            </a:extLst>
          </p:cNvPr>
          <p:cNvSpPr txBox="1"/>
          <p:nvPr/>
        </p:nvSpPr>
        <p:spPr>
          <a:xfrm>
            <a:off x="685800" y="2514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F8BA20-1E02-DDD2-A6C0-E7A4FF130059}"/>
              </a:ext>
            </a:extLst>
          </p:cNvPr>
          <p:cNvSpPr txBox="1"/>
          <p:nvPr/>
        </p:nvSpPr>
        <p:spPr>
          <a:xfrm>
            <a:off x="2362200" y="2362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Repentance</a:t>
            </a:r>
          </a:p>
          <a:p>
            <a:pPr algn="ctr"/>
            <a:r>
              <a:rPr lang="en-US" sz="2800" b="1" dirty="0">
                <a:latin typeface="+mn-lt"/>
              </a:rPr>
              <a:t>Baptism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6B709-73D9-EC0C-1D50-63B2A47EBFE7}"/>
              </a:ext>
            </a:extLst>
          </p:cNvPr>
          <p:cNvSpPr txBox="1"/>
          <p:nvPr/>
        </p:nvSpPr>
        <p:spPr>
          <a:xfrm>
            <a:off x="3657600" y="5410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Other Christians Do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90F6917-74DD-511C-477F-7490C72674C7}"/>
              </a:ext>
            </a:extLst>
          </p:cNvPr>
          <p:cNvSpPr/>
          <p:nvPr/>
        </p:nvSpPr>
        <p:spPr>
          <a:xfrm>
            <a:off x="1219200" y="3200400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7A31C04-CC18-560C-8782-02D4948EA0D1}"/>
              </a:ext>
            </a:extLst>
          </p:cNvPr>
          <p:cNvSpPr/>
          <p:nvPr/>
        </p:nvSpPr>
        <p:spPr>
          <a:xfrm>
            <a:off x="3200400" y="3362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366434-9BAB-4E53-0F4D-BB4C1670E6CE}"/>
              </a:ext>
            </a:extLst>
          </p:cNvPr>
          <p:cNvSpPr txBox="1"/>
          <p:nvPr/>
        </p:nvSpPr>
        <p:spPr>
          <a:xfrm>
            <a:off x="3505200" y="16865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the Alien Sinner Does</a:t>
            </a:r>
          </a:p>
        </p:txBody>
      </p:sp>
    </p:spTree>
    <p:extLst>
      <p:ext uri="{BB962C8B-B14F-4D97-AF65-F5344CB8AC3E}">
        <p14:creationId xmlns:p14="http://schemas.microsoft.com/office/powerpoint/2010/main" val="33620143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2192A0-6F97-983B-27B1-207E0E1D3A40}"/>
              </a:ext>
            </a:extLst>
          </p:cNvPr>
          <p:cNvCxnSpPr/>
          <p:nvPr/>
        </p:nvCxnSpPr>
        <p:spPr>
          <a:xfrm>
            <a:off x="990600" y="3962400"/>
            <a:ext cx="103632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87E7AB-CBAD-4EFE-75FA-298ADE818929}"/>
              </a:ext>
            </a:extLst>
          </p:cNvPr>
          <p:cNvSpPr txBox="1"/>
          <p:nvPr/>
        </p:nvSpPr>
        <p:spPr>
          <a:xfrm>
            <a:off x="685800" y="2514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F8BA20-1E02-DDD2-A6C0-E7A4FF130059}"/>
              </a:ext>
            </a:extLst>
          </p:cNvPr>
          <p:cNvSpPr txBox="1"/>
          <p:nvPr/>
        </p:nvSpPr>
        <p:spPr>
          <a:xfrm>
            <a:off x="2362200" y="2362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Repentance</a:t>
            </a:r>
          </a:p>
          <a:p>
            <a:pPr algn="ctr"/>
            <a:r>
              <a:rPr lang="en-US" sz="2800" b="1" dirty="0">
                <a:latin typeface="+mn-lt"/>
              </a:rPr>
              <a:t>Baptism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158531-93EF-F24B-BE62-91D9BA625A3A}"/>
              </a:ext>
            </a:extLst>
          </p:cNvPr>
          <p:cNvSpPr txBox="1"/>
          <p:nvPr/>
        </p:nvSpPr>
        <p:spPr>
          <a:xfrm>
            <a:off x="2286000" y="4684693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Forgiveness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3505200" y="16865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the Alien Sinner Does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6B709-73D9-EC0C-1D50-63B2A47EBFE7}"/>
              </a:ext>
            </a:extLst>
          </p:cNvPr>
          <p:cNvSpPr txBox="1"/>
          <p:nvPr/>
        </p:nvSpPr>
        <p:spPr>
          <a:xfrm>
            <a:off x="3657600" y="5410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Other Christians Do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90F6917-74DD-511C-477F-7490C72674C7}"/>
              </a:ext>
            </a:extLst>
          </p:cNvPr>
          <p:cNvSpPr/>
          <p:nvPr/>
        </p:nvSpPr>
        <p:spPr>
          <a:xfrm>
            <a:off x="1219200" y="3200400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7A31C04-CC18-560C-8782-02D4948EA0D1}"/>
              </a:ext>
            </a:extLst>
          </p:cNvPr>
          <p:cNvSpPr/>
          <p:nvPr/>
        </p:nvSpPr>
        <p:spPr>
          <a:xfrm>
            <a:off x="3200400" y="3362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133E0A1C-7531-B603-25E6-28FCB4DEA48A}"/>
              </a:ext>
            </a:extLst>
          </p:cNvPr>
          <p:cNvSpPr/>
          <p:nvPr/>
        </p:nvSpPr>
        <p:spPr>
          <a:xfrm flipH="1" flipV="1">
            <a:off x="3200400" y="42011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9743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2192A0-6F97-983B-27B1-207E0E1D3A40}"/>
              </a:ext>
            </a:extLst>
          </p:cNvPr>
          <p:cNvCxnSpPr/>
          <p:nvPr/>
        </p:nvCxnSpPr>
        <p:spPr>
          <a:xfrm>
            <a:off x="990600" y="3962400"/>
            <a:ext cx="103632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87E7AB-CBAD-4EFE-75FA-298ADE818929}"/>
              </a:ext>
            </a:extLst>
          </p:cNvPr>
          <p:cNvSpPr txBox="1"/>
          <p:nvPr/>
        </p:nvSpPr>
        <p:spPr>
          <a:xfrm>
            <a:off x="685800" y="2514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F8BA20-1E02-DDD2-A6C0-E7A4FF130059}"/>
              </a:ext>
            </a:extLst>
          </p:cNvPr>
          <p:cNvSpPr txBox="1"/>
          <p:nvPr/>
        </p:nvSpPr>
        <p:spPr>
          <a:xfrm>
            <a:off x="2362200" y="2362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Repentance</a:t>
            </a:r>
          </a:p>
          <a:p>
            <a:pPr algn="ctr"/>
            <a:r>
              <a:rPr lang="en-US" sz="2800" b="1" dirty="0">
                <a:latin typeface="+mn-lt"/>
              </a:rPr>
              <a:t>Baptism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C3B37-0032-D58D-CACA-B8B326761286}"/>
              </a:ext>
            </a:extLst>
          </p:cNvPr>
          <p:cNvSpPr txBox="1"/>
          <p:nvPr/>
        </p:nvSpPr>
        <p:spPr>
          <a:xfrm>
            <a:off x="5715000" y="2362200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Fruits of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158531-93EF-F24B-BE62-91D9BA625A3A}"/>
              </a:ext>
            </a:extLst>
          </p:cNvPr>
          <p:cNvSpPr txBox="1"/>
          <p:nvPr/>
        </p:nvSpPr>
        <p:spPr>
          <a:xfrm>
            <a:off x="2286000" y="4684693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Forgiveness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6B709-73D9-EC0C-1D50-63B2A47EBFE7}"/>
              </a:ext>
            </a:extLst>
          </p:cNvPr>
          <p:cNvSpPr txBox="1"/>
          <p:nvPr/>
        </p:nvSpPr>
        <p:spPr>
          <a:xfrm>
            <a:off x="3657600" y="5410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Other Christians Do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90F6917-74DD-511C-477F-7490C72674C7}"/>
              </a:ext>
            </a:extLst>
          </p:cNvPr>
          <p:cNvSpPr/>
          <p:nvPr/>
        </p:nvSpPr>
        <p:spPr>
          <a:xfrm>
            <a:off x="1219200" y="3200400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7A31C04-CC18-560C-8782-02D4948EA0D1}"/>
              </a:ext>
            </a:extLst>
          </p:cNvPr>
          <p:cNvSpPr/>
          <p:nvPr/>
        </p:nvSpPr>
        <p:spPr>
          <a:xfrm>
            <a:off x="3200400" y="3362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133E0A1C-7531-B603-25E6-28FCB4DEA48A}"/>
              </a:ext>
            </a:extLst>
          </p:cNvPr>
          <p:cNvSpPr/>
          <p:nvPr/>
        </p:nvSpPr>
        <p:spPr>
          <a:xfrm flipH="1" flipV="1">
            <a:off x="3200400" y="42011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C80411-CD05-09F5-5E51-F5248D150A69}"/>
              </a:ext>
            </a:extLst>
          </p:cNvPr>
          <p:cNvCxnSpPr>
            <a:cxnSpLocks/>
          </p:cNvCxnSpPr>
          <p:nvPr/>
        </p:nvCxnSpPr>
        <p:spPr>
          <a:xfrm>
            <a:off x="4800600" y="3505200"/>
            <a:ext cx="464820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F25D705-DA6A-EE0B-6B40-7FA573C13BFB}"/>
              </a:ext>
            </a:extLst>
          </p:cNvPr>
          <p:cNvSpPr txBox="1"/>
          <p:nvPr/>
        </p:nvSpPr>
        <p:spPr>
          <a:xfrm>
            <a:off x="3505200" y="16865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the Alien Sinner Does</a:t>
            </a:r>
          </a:p>
        </p:txBody>
      </p:sp>
    </p:spTree>
    <p:extLst>
      <p:ext uri="{BB962C8B-B14F-4D97-AF65-F5344CB8AC3E}">
        <p14:creationId xmlns:p14="http://schemas.microsoft.com/office/powerpoint/2010/main" val="157276203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2192A0-6F97-983B-27B1-207E0E1D3A40}"/>
              </a:ext>
            </a:extLst>
          </p:cNvPr>
          <p:cNvCxnSpPr/>
          <p:nvPr/>
        </p:nvCxnSpPr>
        <p:spPr>
          <a:xfrm>
            <a:off x="990600" y="3962400"/>
            <a:ext cx="103632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87E7AB-CBAD-4EFE-75FA-298ADE818929}"/>
              </a:ext>
            </a:extLst>
          </p:cNvPr>
          <p:cNvSpPr txBox="1"/>
          <p:nvPr/>
        </p:nvSpPr>
        <p:spPr>
          <a:xfrm>
            <a:off x="685800" y="2514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F8BA20-1E02-DDD2-A6C0-E7A4FF130059}"/>
              </a:ext>
            </a:extLst>
          </p:cNvPr>
          <p:cNvSpPr txBox="1"/>
          <p:nvPr/>
        </p:nvSpPr>
        <p:spPr>
          <a:xfrm>
            <a:off x="2362200" y="2362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Repentance</a:t>
            </a:r>
          </a:p>
          <a:p>
            <a:pPr algn="ctr"/>
            <a:r>
              <a:rPr lang="en-US" sz="2800" b="1" dirty="0">
                <a:latin typeface="+mn-lt"/>
              </a:rPr>
              <a:t>Baptism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C3B37-0032-D58D-CACA-B8B326761286}"/>
              </a:ext>
            </a:extLst>
          </p:cNvPr>
          <p:cNvSpPr txBox="1"/>
          <p:nvPr/>
        </p:nvSpPr>
        <p:spPr>
          <a:xfrm>
            <a:off x="5715000" y="236220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Fruits of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158531-93EF-F24B-BE62-91D9BA625A3A}"/>
              </a:ext>
            </a:extLst>
          </p:cNvPr>
          <p:cNvSpPr txBox="1"/>
          <p:nvPr/>
        </p:nvSpPr>
        <p:spPr>
          <a:xfrm>
            <a:off x="2286000" y="4684693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Forgiveness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A2E90-2B89-33F2-A5BA-F8705B2F5E88}"/>
              </a:ext>
            </a:extLst>
          </p:cNvPr>
          <p:cNvSpPr txBox="1"/>
          <p:nvPr/>
        </p:nvSpPr>
        <p:spPr>
          <a:xfrm>
            <a:off x="8077200" y="4608493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Entrust Responsibilities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6B709-73D9-EC0C-1D50-63B2A47EBFE7}"/>
              </a:ext>
            </a:extLst>
          </p:cNvPr>
          <p:cNvSpPr txBox="1"/>
          <p:nvPr/>
        </p:nvSpPr>
        <p:spPr>
          <a:xfrm>
            <a:off x="3657600" y="5410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Other Christians Do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90F6917-74DD-511C-477F-7490C72674C7}"/>
              </a:ext>
            </a:extLst>
          </p:cNvPr>
          <p:cNvSpPr/>
          <p:nvPr/>
        </p:nvSpPr>
        <p:spPr>
          <a:xfrm>
            <a:off x="1219200" y="3200400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7A31C04-CC18-560C-8782-02D4948EA0D1}"/>
              </a:ext>
            </a:extLst>
          </p:cNvPr>
          <p:cNvSpPr/>
          <p:nvPr/>
        </p:nvSpPr>
        <p:spPr>
          <a:xfrm>
            <a:off x="3200400" y="3362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133E0A1C-7531-B603-25E6-28FCB4DEA48A}"/>
              </a:ext>
            </a:extLst>
          </p:cNvPr>
          <p:cNvSpPr/>
          <p:nvPr/>
        </p:nvSpPr>
        <p:spPr>
          <a:xfrm flipH="1" flipV="1">
            <a:off x="3200400" y="42011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D6416EC-B35D-C62A-1698-C099B893A531}"/>
              </a:ext>
            </a:extLst>
          </p:cNvPr>
          <p:cNvSpPr/>
          <p:nvPr/>
        </p:nvSpPr>
        <p:spPr>
          <a:xfrm flipH="1" flipV="1">
            <a:off x="9372600" y="4124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C80411-CD05-09F5-5E51-F5248D150A69}"/>
              </a:ext>
            </a:extLst>
          </p:cNvPr>
          <p:cNvCxnSpPr>
            <a:cxnSpLocks/>
          </p:cNvCxnSpPr>
          <p:nvPr/>
        </p:nvCxnSpPr>
        <p:spPr>
          <a:xfrm>
            <a:off x="4800600" y="3505200"/>
            <a:ext cx="464820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802481E-6882-45B0-0CE3-69370961C1EF}"/>
              </a:ext>
            </a:extLst>
          </p:cNvPr>
          <p:cNvSpPr txBox="1"/>
          <p:nvPr/>
        </p:nvSpPr>
        <p:spPr>
          <a:xfrm>
            <a:off x="3505200" y="168658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the Alien Sinner Does</a:t>
            </a:r>
          </a:p>
        </p:txBody>
      </p:sp>
    </p:spTree>
    <p:extLst>
      <p:ext uri="{BB962C8B-B14F-4D97-AF65-F5344CB8AC3E}">
        <p14:creationId xmlns:p14="http://schemas.microsoft.com/office/powerpoint/2010/main" val="289644622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solidFill>
                  <a:srgbClr val="FFFF00"/>
                </a:solidFill>
              </a:rPr>
              <a:t>Forgiveness Is Immediate. </a:t>
            </a:r>
            <a:br>
              <a:rPr lang="en-US" altLang="en-US" sz="3200" b="1" dirty="0">
                <a:solidFill>
                  <a:srgbClr val="FFFF00"/>
                </a:solidFill>
              </a:rPr>
            </a:br>
            <a:r>
              <a:rPr lang="en-US" altLang="en-US" sz="3200" b="1" dirty="0">
                <a:solidFill>
                  <a:srgbClr val="FFFF00"/>
                </a:solidFill>
              </a:rPr>
              <a:t>Entrusting Responsibilities May Require Time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2192A0-6F97-983B-27B1-207E0E1D3A40}"/>
              </a:ext>
            </a:extLst>
          </p:cNvPr>
          <p:cNvCxnSpPr/>
          <p:nvPr/>
        </p:nvCxnSpPr>
        <p:spPr>
          <a:xfrm>
            <a:off x="990600" y="3962400"/>
            <a:ext cx="103632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87E7AB-CBAD-4EFE-75FA-298ADE818929}"/>
              </a:ext>
            </a:extLst>
          </p:cNvPr>
          <p:cNvSpPr txBox="1"/>
          <p:nvPr/>
        </p:nvSpPr>
        <p:spPr>
          <a:xfrm>
            <a:off x="685800" y="25146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SIN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F8BA20-1E02-DDD2-A6C0-E7A4FF130059}"/>
              </a:ext>
            </a:extLst>
          </p:cNvPr>
          <p:cNvSpPr txBox="1"/>
          <p:nvPr/>
        </p:nvSpPr>
        <p:spPr>
          <a:xfrm>
            <a:off x="2362200" y="23622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Repentance</a:t>
            </a:r>
          </a:p>
          <a:p>
            <a:pPr algn="ctr"/>
            <a:r>
              <a:rPr lang="en-US" sz="2800" b="1">
                <a:latin typeface="+mn-lt"/>
              </a:rPr>
              <a:t>Confession</a:t>
            </a:r>
            <a:endParaRPr lang="en-US" sz="2800" b="1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C3B37-0032-D58D-CACA-B8B326761286}"/>
              </a:ext>
            </a:extLst>
          </p:cNvPr>
          <p:cNvSpPr txBox="1"/>
          <p:nvPr/>
        </p:nvSpPr>
        <p:spPr>
          <a:xfrm>
            <a:off x="5715000" y="2362200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Fruits of Righteousness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158531-93EF-F24B-BE62-91D9BA625A3A}"/>
              </a:ext>
            </a:extLst>
          </p:cNvPr>
          <p:cNvSpPr txBox="1"/>
          <p:nvPr/>
        </p:nvSpPr>
        <p:spPr>
          <a:xfrm>
            <a:off x="2286000" y="4684693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Forgiveness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A2E90-2B89-33F2-A5BA-F8705B2F5E88}"/>
              </a:ext>
            </a:extLst>
          </p:cNvPr>
          <p:cNvSpPr txBox="1"/>
          <p:nvPr/>
        </p:nvSpPr>
        <p:spPr>
          <a:xfrm>
            <a:off x="8077200" y="4608493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Entrust Responsibilities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6B709-73D9-EC0C-1D50-63B2A47EBFE7}"/>
              </a:ext>
            </a:extLst>
          </p:cNvPr>
          <p:cNvSpPr txBox="1"/>
          <p:nvPr/>
        </p:nvSpPr>
        <p:spPr>
          <a:xfrm>
            <a:off x="3657600" y="5410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Other Christians Do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290F6917-74DD-511C-477F-7490C72674C7}"/>
              </a:ext>
            </a:extLst>
          </p:cNvPr>
          <p:cNvSpPr/>
          <p:nvPr/>
        </p:nvSpPr>
        <p:spPr>
          <a:xfrm>
            <a:off x="1219200" y="3200400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7A31C04-CC18-560C-8782-02D4948EA0D1}"/>
              </a:ext>
            </a:extLst>
          </p:cNvPr>
          <p:cNvSpPr/>
          <p:nvPr/>
        </p:nvSpPr>
        <p:spPr>
          <a:xfrm>
            <a:off x="3200400" y="3362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133E0A1C-7531-B603-25E6-28FCB4DEA48A}"/>
              </a:ext>
            </a:extLst>
          </p:cNvPr>
          <p:cNvSpPr/>
          <p:nvPr/>
        </p:nvSpPr>
        <p:spPr>
          <a:xfrm flipH="1" flipV="1">
            <a:off x="3200400" y="42011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D6416EC-B35D-C62A-1698-C099B893A531}"/>
              </a:ext>
            </a:extLst>
          </p:cNvPr>
          <p:cNvSpPr/>
          <p:nvPr/>
        </p:nvSpPr>
        <p:spPr>
          <a:xfrm flipH="1" flipV="1">
            <a:off x="9372600" y="4124982"/>
            <a:ext cx="457200" cy="5232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C80411-CD05-09F5-5E51-F5248D150A69}"/>
              </a:ext>
            </a:extLst>
          </p:cNvPr>
          <p:cNvCxnSpPr>
            <a:cxnSpLocks/>
          </p:cNvCxnSpPr>
          <p:nvPr/>
        </p:nvCxnSpPr>
        <p:spPr>
          <a:xfrm>
            <a:off x="4800600" y="3505200"/>
            <a:ext cx="464820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802481E-6882-45B0-0CE3-69370961C1EF}"/>
              </a:ext>
            </a:extLst>
          </p:cNvPr>
          <p:cNvSpPr txBox="1"/>
          <p:nvPr/>
        </p:nvSpPr>
        <p:spPr>
          <a:xfrm>
            <a:off x="3276600" y="168658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What the Erring Brother Does</a:t>
            </a:r>
          </a:p>
        </p:txBody>
      </p:sp>
    </p:spTree>
    <p:extLst>
      <p:ext uri="{BB962C8B-B14F-4D97-AF65-F5344CB8AC3E}">
        <p14:creationId xmlns:p14="http://schemas.microsoft.com/office/powerpoint/2010/main" val="32398584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  <a:latin typeface="+mn-lt"/>
              </a:rPr>
              <a:t>What Can We Learn from This Study?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05AEC-025E-950E-8268-3F1463E61B09}"/>
              </a:ext>
            </a:extLst>
          </p:cNvPr>
          <p:cNvSpPr txBox="1"/>
          <p:nvPr/>
        </p:nvSpPr>
        <p:spPr>
          <a:xfrm>
            <a:off x="533400" y="1524000"/>
            <a:ext cx="10972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1) Many relationships/responsibilities require characteristics beyond being forgiven of sin. </a:t>
            </a:r>
          </a:p>
          <a:p>
            <a:r>
              <a:rPr lang="en-US" sz="2800" dirty="0">
                <a:latin typeface="+mn-lt"/>
              </a:rPr>
              <a:t>2) Not all Christians qualify for all special responsibilities.</a:t>
            </a:r>
          </a:p>
          <a:p>
            <a:r>
              <a:rPr lang="en-US" sz="2800" dirty="0">
                <a:latin typeface="+mn-lt"/>
              </a:rPr>
              <a:t>3) If a disciple has a special role but sins and repents, it may yet be wise to give time for him to rebuild his reputation. It is not a matter of </a:t>
            </a:r>
            <a:r>
              <a:rPr lang="en-US" sz="2800" b="1" i="1" dirty="0">
                <a:latin typeface="+mn-lt"/>
              </a:rPr>
              <a:t>forgiveness</a:t>
            </a:r>
            <a:r>
              <a:rPr lang="en-US" sz="2800" dirty="0">
                <a:latin typeface="+mn-lt"/>
              </a:rPr>
              <a:t>, but reputation, influence, and trust.</a:t>
            </a:r>
          </a:p>
          <a:p>
            <a:r>
              <a:rPr lang="en-US" sz="2800" dirty="0">
                <a:latin typeface="+mn-lt"/>
              </a:rPr>
              <a:t>4) Judgment is involved is restoring the special role. There may be different views, as Paul and Barnabas; neither view may be wrong. </a:t>
            </a:r>
          </a:p>
          <a:p>
            <a:r>
              <a:rPr lang="en-US" sz="2800" dirty="0">
                <a:latin typeface="+mn-lt"/>
              </a:rPr>
              <a:t>5) The church under it leaders must decide according to their best judgment what is best for the church and the work of the Lord. 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In any case, it is not a matter of forgiveness but trust.</a:t>
            </a:r>
          </a:p>
        </p:txBody>
      </p:sp>
    </p:spTree>
    <p:extLst>
      <p:ext uri="{BB962C8B-B14F-4D97-AF65-F5344CB8AC3E}">
        <p14:creationId xmlns:p14="http://schemas.microsoft.com/office/powerpoint/2010/main" val="2367659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-57371" y="7620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447E13-88EE-BA17-693F-994D90EB65B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F87571-526B-4C51-8F66-8CA176522C20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3798056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reen04-fppt.potm" id="{30AB9F84-79A7-4E68-BC3B-A7335E78DEAB}" vid="{169D6C7B-7C07-44A9-B63C-EE66F1576D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Green04-fppt</Template>
  <TotalTime>871</TotalTime>
  <Words>1254</Words>
  <Application>Microsoft Office PowerPoint</Application>
  <PresentationFormat>Widescreen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Belgium</vt:lpstr>
      <vt:lpstr>Tahoma</vt:lpstr>
      <vt:lpstr>Trebuchet MS</vt:lpstr>
      <vt:lpstr>Diseño predeterminado</vt:lpstr>
      <vt:lpstr>PowerPoint Presentation</vt:lpstr>
      <vt:lpstr>Trust, Evidence, etc.</vt:lpstr>
      <vt:lpstr>Trust and Evidence in General</vt:lpstr>
      <vt:lpstr>Trust, Evidence, etc.</vt:lpstr>
      <vt:lpstr>God, Trust, and Evidence</vt:lpstr>
      <vt:lpstr>Trust, Evidence, etc.</vt:lpstr>
      <vt:lpstr>Trust and Evidence in Spiritual Responsibilities</vt:lpstr>
      <vt:lpstr>Trust and Evidence in Spiritual Responsibilities</vt:lpstr>
      <vt:lpstr>Trust and Evidence in Spiritual Responsibilities</vt:lpstr>
      <vt:lpstr>Trust, Evidence, etc.</vt:lpstr>
      <vt:lpstr>Trust, Evidence, and Forgiveness</vt:lpstr>
      <vt:lpstr>Trust, Evidence, and Forgiveness</vt:lpstr>
      <vt:lpstr>Forgiveness Releases Guilt but May Not Grant Special Relationships or Responsibilities.</vt:lpstr>
      <vt:lpstr>Forgiveness Is Immediate.  Entrusting Responsibilities May Require Time</vt:lpstr>
      <vt:lpstr>Forgiveness Is Immediate.  Entrusting Responsibilities May Require Time</vt:lpstr>
      <vt:lpstr>Forgiveness Is Immediate.  Entrusting Responsibilities May Require Time</vt:lpstr>
      <vt:lpstr>Forgiveness Is Immediate.  Entrusting Responsibilities May Require Time</vt:lpstr>
      <vt:lpstr>Forgiveness Is Immediate.  Entrusting Responsibilities May Require Time</vt:lpstr>
      <vt:lpstr>Forgiveness Is Immediate.  Entrusting Responsibilities May Require Time</vt:lpstr>
      <vt:lpstr>What Can We Learn from This Study?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and Evidence (etc.) - David E. Pratte, https://gospelway.com</dc:title>
  <dc:subject>Faith and Evidence (etc.) David E. Pratte, https://gospelway.com</dc:subject>
  <dc:creator>David Pratte</dc:creator>
  <cp:keywords>trust evidence relationships responsibilities faith reputation forgiveness leadership positions</cp:keywords>
  <cp:lastModifiedBy>David Pratte</cp:lastModifiedBy>
  <cp:revision>101</cp:revision>
  <dcterms:created xsi:type="dcterms:W3CDTF">2023-11-16T14:59:20Z</dcterms:created>
  <dcterms:modified xsi:type="dcterms:W3CDTF">2023-11-26T19:25:48Z</dcterms:modified>
  <cp:category>CL-LO-FV</cp:category>
</cp:coreProperties>
</file>