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Belgium" panose="04030605020002020C03" pitchFamily="82" charset="0"/>
      <p:regular r:id="rId14"/>
    </p:embeddedFon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Tahoma" panose="020B0604030504040204" pitchFamily="34" charset="0"/>
      <p:regular r:id="rId19"/>
      <p:bold r:id="rId2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66FFFF"/>
    <a:srgbClr val="66FF99"/>
    <a:srgbClr val="006633"/>
    <a:srgbClr val="71BB96"/>
    <a:srgbClr val="002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0929"/>
  </p:normalViewPr>
  <p:slideViewPr>
    <p:cSldViewPr showGuides="1">
      <p:cViewPr varScale="1">
        <p:scale>
          <a:sx n="58" d="100"/>
          <a:sy n="58" d="100"/>
        </p:scale>
        <p:origin x="490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A19602D-2662-4075-9EB2-18D35FC28C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F7EAC95-C85F-431C-9565-5EB672FD4E8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hidden">
          <a:xfrm>
            <a:off x="2895600" y="0"/>
            <a:ext cx="33528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kumimoji="1" lang="en-US"/>
          </a:p>
        </p:txBody>
      </p:sp>
      <p:sp>
        <p:nvSpPr>
          <p:cNvPr id="3075" name="Freeform 3"/>
          <p:cNvSpPr>
            <a:spLocks/>
          </p:cNvSpPr>
          <p:nvPr/>
        </p:nvSpPr>
        <p:spPr bwMode="auto">
          <a:xfrm>
            <a:off x="2133600" y="1643063"/>
            <a:ext cx="1617663" cy="1439862"/>
          </a:xfrm>
          <a:custGeom>
            <a:avLst/>
            <a:gdLst/>
            <a:ahLst/>
            <a:cxnLst>
              <a:cxn ang="0">
                <a:pos x="0" y="566"/>
              </a:cxn>
              <a:cxn ang="0">
                <a:pos x="0" y="906"/>
              </a:cxn>
              <a:cxn ang="0">
                <a:pos x="1014" y="283"/>
              </a:cxn>
              <a:cxn ang="0">
                <a:pos x="1018" y="307"/>
              </a:cxn>
              <a:cxn ang="0">
                <a:pos x="869" y="0"/>
              </a:cxn>
              <a:cxn ang="0">
                <a:pos x="0" y="566"/>
              </a:cxn>
            </a:cxnLst>
            <a:rect l="0" t="0" r="r" b="b"/>
            <a:pathLst>
              <a:path w="1019" h="907">
                <a:moveTo>
                  <a:pt x="0" y="566"/>
                </a:moveTo>
                <a:lnTo>
                  <a:pt x="0" y="906"/>
                </a:lnTo>
                <a:lnTo>
                  <a:pt x="1014" y="283"/>
                </a:lnTo>
                <a:lnTo>
                  <a:pt x="1018" y="307"/>
                </a:lnTo>
                <a:lnTo>
                  <a:pt x="869" y="0"/>
                </a:lnTo>
                <a:lnTo>
                  <a:pt x="0" y="566"/>
                </a:lnTo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6" name="Freeform 4"/>
          <p:cNvSpPr>
            <a:spLocks/>
          </p:cNvSpPr>
          <p:nvPr/>
        </p:nvSpPr>
        <p:spPr bwMode="auto">
          <a:xfrm>
            <a:off x="5394325" y="1643063"/>
            <a:ext cx="1617663" cy="1439862"/>
          </a:xfrm>
          <a:custGeom>
            <a:avLst/>
            <a:gdLst/>
            <a:ahLst/>
            <a:cxnLst>
              <a:cxn ang="0">
                <a:pos x="1018" y="566"/>
              </a:cxn>
              <a:cxn ang="0">
                <a:pos x="1018" y="906"/>
              </a:cxn>
              <a:cxn ang="0">
                <a:pos x="3" y="283"/>
              </a:cxn>
              <a:cxn ang="0">
                <a:pos x="0" y="307"/>
              </a:cxn>
              <a:cxn ang="0">
                <a:pos x="148" y="0"/>
              </a:cxn>
              <a:cxn ang="0">
                <a:pos x="1018" y="566"/>
              </a:cxn>
            </a:cxnLst>
            <a:rect l="0" t="0" r="r" b="b"/>
            <a:pathLst>
              <a:path w="1019" h="907">
                <a:moveTo>
                  <a:pt x="1018" y="566"/>
                </a:moveTo>
                <a:lnTo>
                  <a:pt x="1018" y="906"/>
                </a:lnTo>
                <a:lnTo>
                  <a:pt x="3" y="283"/>
                </a:lnTo>
                <a:lnTo>
                  <a:pt x="0" y="307"/>
                </a:lnTo>
                <a:lnTo>
                  <a:pt x="148" y="0"/>
                </a:lnTo>
                <a:lnTo>
                  <a:pt x="1018" y="566"/>
                </a:lnTo>
              </a:path>
            </a:pathLst>
          </a:cu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2133600" y="2589213"/>
            <a:ext cx="4872038" cy="49212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38862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410200"/>
            <a:ext cx="6400800" cy="1295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88" name="Rectangle 1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5C9BEEB-C506-416D-9654-6E138DF5B9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4AE7A9-8565-44F8-9610-5F8397B0AB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7DB7A-136E-4C5E-A80A-17A7205F93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88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10B2E4-CC50-49E9-9EA7-2496ECB195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BB6F17-14D1-4058-B26D-73E8612C2A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A3A5B8-E4A1-45A6-B2E4-01CB19A41C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66F756-CABB-4D6C-A22C-E161E84261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B87801-CAC3-4C41-8415-EB7D416C38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811A4-CA51-4047-B10A-A3FF7BA86A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ED2D91-8975-4712-815D-A6FA08DD4B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0388" y="228600"/>
            <a:ext cx="2081212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1988" y="228600"/>
            <a:ext cx="60960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A50107-7EE5-424E-8D09-168E8944AD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503C3"/>
            </a:gs>
            <a:gs pos="100000">
              <a:srgbClr val="20015D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hidden">
          <a:xfrm>
            <a:off x="0" y="0"/>
            <a:ext cx="17526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kumimoji="1" lang="en-US"/>
          </a:p>
        </p:txBody>
      </p:sp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152400" y="785813"/>
            <a:ext cx="1525588" cy="506412"/>
            <a:chOff x="96" y="495"/>
            <a:chExt cx="961" cy="319"/>
          </a:xfrm>
        </p:grpSpPr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738" y="495"/>
              <a:ext cx="319" cy="319"/>
            </a:xfrm>
            <a:custGeom>
              <a:avLst/>
              <a:gdLst/>
              <a:ahLst/>
              <a:cxnLst>
                <a:cxn ang="0">
                  <a:pos x="318" y="198"/>
                </a:cxn>
                <a:cxn ang="0">
                  <a:pos x="318" y="318"/>
                </a:cxn>
                <a:cxn ang="0">
                  <a:pos x="1" y="99"/>
                </a:cxn>
                <a:cxn ang="0">
                  <a:pos x="0" y="108"/>
                </a:cxn>
                <a:cxn ang="0">
                  <a:pos x="46" y="0"/>
                </a:cxn>
                <a:cxn ang="0">
                  <a:pos x="318" y="198"/>
                </a:cxn>
              </a:cxnLst>
              <a:rect l="0" t="0" r="r" b="b"/>
              <a:pathLst>
                <a:path w="319" h="319">
                  <a:moveTo>
                    <a:pt x="318" y="198"/>
                  </a:moveTo>
                  <a:lnTo>
                    <a:pt x="318" y="318"/>
                  </a:lnTo>
                  <a:lnTo>
                    <a:pt x="1" y="99"/>
                  </a:lnTo>
                  <a:lnTo>
                    <a:pt x="0" y="108"/>
                  </a:lnTo>
                  <a:lnTo>
                    <a:pt x="46" y="0"/>
                  </a:lnTo>
                  <a:lnTo>
                    <a:pt x="318" y="198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96" y="495"/>
              <a:ext cx="319" cy="319"/>
            </a:xfrm>
            <a:custGeom>
              <a:avLst/>
              <a:gdLst/>
              <a:ahLst/>
              <a:cxnLst>
                <a:cxn ang="0">
                  <a:pos x="0" y="198"/>
                </a:cxn>
                <a:cxn ang="0">
                  <a:pos x="0" y="318"/>
                </a:cxn>
                <a:cxn ang="0">
                  <a:pos x="316" y="99"/>
                </a:cxn>
                <a:cxn ang="0">
                  <a:pos x="318" y="108"/>
                </a:cxn>
                <a:cxn ang="0">
                  <a:pos x="271" y="0"/>
                </a:cxn>
                <a:cxn ang="0">
                  <a:pos x="0" y="198"/>
                </a:cxn>
              </a:cxnLst>
              <a:rect l="0" t="0" r="r" b="b"/>
              <a:pathLst>
                <a:path w="319" h="319">
                  <a:moveTo>
                    <a:pt x="0" y="198"/>
                  </a:moveTo>
                  <a:lnTo>
                    <a:pt x="0" y="318"/>
                  </a:lnTo>
                  <a:lnTo>
                    <a:pt x="316" y="99"/>
                  </a:lnTo>
                  <a:lnTo>
                    <a:pt x="318" y="108"/>
                  </a:lnTo>
                  <a:lnTo>
                    <a:pt x="271" y="0"/>
                  </a:lnTo>
                  <a:lnTo>
                    <a:pt x="0" y="198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96" y="704"/>
              <a:ext cx="959" cy="10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3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7086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40" name="Rectangle 1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92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90CA13A-A1C5-4615-8D98-B089E8FBBAC8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u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Ú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086600" cy="708528"/>
          </a:xfrm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Trusting God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895600" y="1219200"/>
            <a:ext cx="5995988" cy="4114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6FFFF"/>
                </a:solidFill>
              </a:rPr>
              <a:t>Trust and Action Work Together</a:t>
            </a:r>
            <a:b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Psalm 37:3; 1 Timothy 4:10; </a:t>
            </a:r>
            <a:br>
              <a:rPr lang="en-US" sz="2400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Galatians 5:6 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Proper Relationship with God</a:t>
            </a:r>
            <a:b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Mark 16:16; James 2:24,22; Acts 8:22; </a:t>
            </a:r>
            <a:br>
              <a:rPr lang="en-US" sz="2400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1 John 1:9 </a:t>
            </a:r>
            <a:endParaRPr lang="en-US" sz="2400" dirty="0">
              <a:latin typeface="Comic Sans MS" pitchFamily="66" charset="0"/>
            </a:endParaRPr>
          </a:p>
        </p:txBody>
      </p:sp>
      <p:pic>
        <p:nvPicPr>
          <p:cNvPr id="6" name="Picture 5" descr="Praying_Hands2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300535"/>
            <a:ext cx="2514600" cy="29942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EDF464-FE3F-44CE-9A91-8C7C69197C0C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086600" cy="708528"/>
          </a:xfrm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Trusting God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895600" y="1219200"/>
            <a:ext cx="5995988" cy="4114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6FFFF"/>
                </a:solidFill>
              </a:rPr>
              <a:t>Trust and Action Work Together</a:t>
            </a:r>
            <a:b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Psalm 37:3; 1 Timothy 4:10; </a:t>
            </a:r>
            <a:br>
              <a:rPr lang="en-US" sz="2400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Galatians 5:6 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Proper Relationship with God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Physical Necessities</a:t>
            </a:r>
            <a:br>
              <a:rPr lang="en-US" sz="2400" dirty="0"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Matthew 6:11; 1 Timothy 5:8; </a:t>
            </a:r>
            <a:b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 Thessalonians 3:10 </a:t>
            </a:r>
            <a:endParaRPr lang="en-US" sz="2400" dirty="0">
              <a:latin typeface="Comic Sans MS" pitchFamily="66" charset="0"/>
            </a:endParaRPr>
          </a:p>
        </p:txBody>
      </p:sp>
      <p:pic>
        <p:nvPicPr>
          <p:cNvPr id="6" name="Picture 5" descr="Praying_Hands2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300535"/>
            <a:ext cx="2514600" cy="299426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086600" cy="708528"/>
          </a:xfrm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Trusting God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895600" y="1219200"/>
            <a:ext cx="5995988" cy="4114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6FFFF"/>
                </a:solidFill>
              </a:rPr>
              <a:t>Trust and Action Work Together</a:t>
            </a:r>
            <a:b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Psalm 37:3; 1 Timothy 4:10; </a:t>
            </a:r>
            <a:br>
              <a:rPr lang="en-US" sz="2400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Galatians 5:6 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Proper Relationship with God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Physical Necessities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Care for Health and Life</a:t>
            </a:r>
            <a:br>
              <a:rPr lang="en-US" sz="2400" b="1" dirty="0">
                <a:solidFill>
                  <a:srgbClr val="66FF99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 John 2; Colossians 4:14; Luke 5:31; </a:t>
            </a:r>
            <a:b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 Corinthians 12:7-10 </a:t>
            </a:r>
            <a:br>
              <a:rPr lang="en-US" sz="2400" dirty="0">
                <a:latin typeface="Comic Sans MS" pitchFamily="66" charset="0"/>
              </a:rPr>
            </a:br>
            <a:endParaRPr lang="en-US" sz="2400" dirty="0">
              <a:latin typeface="Comic Sans MS" pitchFamily="66" charset="0"/>
            </a:endParaRPr>
          </a:p>
        </p:txBody>
      </p:sp>
      <p:pic>
        <p:nvPicPr>
          <p:cNvPr id="6" name="Picture 5" descr="Praying_Hands2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300535"/>
            <a:ext cx="2514600" cy="299426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086600" cy="708528"/>
          </a:xfrm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Trusting God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895600" y="1219200"/>
            <a:ext cx="5995988" cy="4114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6FFFF"/>
                </a:solidFill>
              </a:rPr>
              <a:t>Trust and Action Work Together</a:t>
            </a:r>
            <a:b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Psalm 37:3; 1 Timothy 4:10; </a:t>
            </a:r>
            <a:br>
              <a:rPr lang="en-US" sz="2400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Galatians 5:6 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Proper Relationship with God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Physical Necessities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Care for Health and Life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Number of Children</a:t>
            </a:r>
            <a:br>
              <a:rPr lang="en-US" sz="2400" dirty="0"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Genesis 1:26-28 </a:t>
            </a:r>
            <a:endParaRPr lang="en-US" sz="2400" dirty="0">
              <a:latin typeface="Comic Sans MS" pitchFamily="66" charset="0"/>
            </a:endParaRPr>
          </a:p>
        </p:txBody>
      </p:sp>
      <p:pic>
        <p:nvPicPr>
          <p:cNvPr id="6" name="Picture 5" descr="Praying_Hands2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300535"/>
            <a:ext cx="2514600" cy="299426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086600" cy="708528"/>
          </a:xfrm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Trusting God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895600" y="1219200"/>
            <a:ext cx="5995988" cy="4114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66FFFF"/>
                </a:solidFill>
              </a:rPr>
              <a:t>Trust and Action Work Together</a:t>
            </a:r>
            <a:b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Psalm 37:3; 1 Timothy 4:10; </a:t>
            </a:r>
            <a:br>
              <a:rPr lang="en-US" sz="2400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Galatians 5:6 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Proper Relationship with God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Physical Necessities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Care for Health and Life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Number of Children</a:t>
            </a:r>
            <a:endParaRPr lang="en-US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Choosing Rulers</a:t>
            </a:r>
            <a:br>
              <a:rPr lang="en-US" sz="2400" dirty="0"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Daniel 4:32; 1 Timothy 2:1,2; </a:t>
            </a:r>
            <a:b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Esther 7:1-10; Acts 22:24-29; 23:12-33; 25:10-12; 16:35-40 </a:t>
            </a:r>
            <a:endParaRPr lang="en-US" sz="2400" dirty="0">
              <a:latin typeface="Comic Sans MS" pitchFamily="66" charset="0"/>
            </a:endParaRPr>
          </a:p>
        </p:txBody>
      </p:sp>
      <p:pic>
        <p:nvPicPr>
          <p:cNvPr id="6" name="Picture 5" descr="Praying_Hands2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300535"/>
            <a:ext cx="2514600" cy="299426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086600" cy="708528"/>
          </a:xfrm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Trusting God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895600" y="1219200"/>
            <a:ext cx="5995988" cy="4114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6FFFF"/>
                </a:solidFill>
              </a:rPr>
              <a:t>Trust and Action Work Together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FF"/>
                </a:solidFill>
                <a:latin typeface="+mn-lt"/>
                <a:ea typeface="+mn-ea"/>
                <a:cs typeface="+mn-cs"/>
              </a:rPr>
              <a:t>Trust Depends on God to Provide Needs and Produce Results</a:t>
            </a:r>
            <a:br>
              <a:rPr lang="en-US" sz="2400" b="1" dirty="0">
                <a:solidFill>
                  <a:srgbClr val="66FFFF"/>
                </a:solidFill>
                <a:latin typeface="+mn-lt"/>
                <a:ea typeface="+mn-ea"/>
                <a:cs typeface="+mn-cs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Psalm 37:5 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  <a:latin typeface="+mn-lt"/>
                <a:ea typeface="+mn-ea"/>
                <a:cs typeface="+mn-cs"/>
              </a:rPr>
              <a:t>Proper Relationship with God</a:t>
            </a:r>
            <a:b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Proverbs 3:5,6; Luke 18:9-14 </a:t>
            </a:r>
            <a:endParaRPr lang="en-US" sz="2400" b="1" dirty="0">
              <a:solidFill>
                <a:srgbClr val="66FFFF"/>
              </a:solidFill>
              <a:latin typeface="Comic Sans MS" pitchFamily="66" charset="0"/>
            </a:endParaRPr>
          </a:p>
        </p:txBody>
      </p:sp>
      <p:pic>
        <p:nvPicPr>
          <p:cNvPr id="6" name="Picture 5" descr="Praying_Hands2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300535"/>
            <a:ext cx="2514600" cy="299426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086600" cy="708528"/>
          </a:xfrm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Trusting God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895600" y="1219200"/>
            <a:ext cx="5995988" cy="4114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6FFFF"/>
                </a:solidFill>
              </a:rPr>
              <a:t>Trust and Action Work Together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FF"/>
                </a:solidFill>
              </a:rPr>
              <a:t>Trust Depends on God to Provide Needs and Produce Results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Proper Relationship with God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Physical Necessities / Care for Health and Life / Number of Children</a:t>
            </a:r>
            <a:b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1 Timothy 6:17; 5:5; Psalm 34:8-10 </a:t>
            </a:r>
            <a:endParaRPr lang="en-US" sz="2400" b="1" dirty="0">
              <a:solidFill>
                <a:srgbClr val="66FFFF"/>
              </a:solidFill>
              <a:latin typeface="Comic Sans MS" pitchFamily="66" charset="0"/>
            </a:endParaRPr>
          </a:p>
        </p:txBody>
      </p:sp>
      <p:pic>
        <p:nvPicPr>
          <p:cNvPr id="6" name="Picture 5" descr="Praying_Hands2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300535"/>
            <a:ext cx="2514600" cy="299426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086600" cy="708528"/>
          </a:xfrm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Trusting God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895600" y="1219200"/>
            <a:ext cx="5995988" cy="4114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6FFFF"/>
                </a:solidFill>
              </a:rPr>
              <a:t>Trust and Action Work Together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FF"/>
                </a:solidFill>
              </a:rPr>
              <a:t>Trust Depends on God to Provide Needs and Produce Results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Proper Relationship with God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</a:rPr>
              <a:t>Physical Necessities / Care for Health and Life / Number of Children</a:t>
            </a:r>
            <a:endParaRPr lang="en-US" sz="24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rgbClr val="66FF99"/>
                </a:solidFill>
                <a:latin typeface="+mn-lt"/>
                <a:ea typeface="+mn-ea"/>
                <a:cs typeface="+mn-cs"/>
              </a:rPr>
              <a:t>Civil Government</a:t>
            </a:r>
            <a:b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Isaiah 31:1; Psalm 118:8,9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n-US" sz="2400" b="1" dirty="0">
              <a:solidFill>
                <a:srgbClr val="66FFFF"/>
              </a:solidFill>
              <a:latin typeface="Comic Sans MS" pitchFamily="66" charset="0"/>
            </a:endParaRPr>
          </a:p>
        </p:txBody>
      </p:sp>
      <p:pic>
        <p:nvPicPr>
          <p:cNvPr id="6" name="Picture 5" descr="Praying_Hands2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300535"/>
            <a:ext cx="2514600" cy="299426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7086600" cy="708528"/>
          </a:xfrm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Trusting God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895600" y="1219200"/>
            <a:ext cx="5995988" cy="4451091"/>
          </a:xfrm>
        </p:spPr>
        <p:txBody>
          <a:bodyPr>
            <a:spAutoFit/>
          </a:bodyPr>
          <a:lstStyle/>
          <a:p>
            <a:pPr>
              <a:buNone/>
            </a:pPr>
            <a:r>
              <a:rPr lang="en-US" sz="2400" b="1" dirty="0">
                <a:solidFill>
                  <a:srgbClr val="66FFFF"/>
                </a:solidFill>
              </a:rPr>
              <a:t>* We must follow the guidance of God’s word. </a:t>
            </a:r>
          </a:p>
          <a:p>
            <a:pPr>
              <a:buNone/>
            </a:pPr>
            <a:r>
              <a:rPr lang="en-US" sz="2400" b="1" dirty="0">
                <a:solidFill>
                  <a:srgbClr val="66FFFF"/>
                </a:solidFill>
                <a:latin typeface="+mn-lt"/>
                <a:ea typeface="+mn-ea"/>
                <a:cs typeface="+mn-cs"/>
              </a:rPr>
              <a:t>* We must work to accomplish needed results. </a:t>
            </a:r>
          </a:p>
          <a:p>
            <a:pPr>
              <a:buNone/>
            </a:pPr>
            <a:r>
              <a:rPr lang="en-US" sz="2400" b="1" dirty="0">
                <a:solidFill>
                  <a:srgbClr val="66FFFF"/>
                </a:solidFill>
                <a:latin typeface="+mn-lt"/>
                <a:ea typeface="+mn-ea"/>
                <a:cs typeface="+mn-cs"/>
              </a:rPr>
              <a:t>* We must recognize God as the real source of all that we need.</a:t>
            </a:r>
          </a:p>
          <a:p>
            <a:pPr>
              <a:buNone/>
            </a:pPr>
            <a:r>
              <a:rPr lang="en-US" sz="2400" b="1" dirty="0">
                <a:solidFill>
                  <a:srgbClr val="66FFFF"/>
                </a:solidFill>
                <a:latin typeface="+mn-lt"/>
                <a:ea typeface="+mn-ea"/>
                <a:cs typeface="+mn-cs"/>
              </a:rPr>
              <a:t>* We must trust God to use our effort to produce whatever results He chooses in His own way and His </a:t>
            </a:r>
            <a:r>
              <a:rPr lang="en-US" sz="2400" b="1">
                <a:solidFill>
                  <a:srgbClr val="66FFFF"/>
                </a:solidFill>
                <a:latin typeface="+mn-lt"/>
                <a:ea typeface="+mn-ea"/>
                <a:cs typeface="+mn-cs"/>
              </a:rPr>
              <a:t>own time.</a:t>
            </a:r>
            <a:endParaRPr lang="en-US" sz="2400" b="1" dirty="0">
              <a:solidFill>
                <a:srgbClr val="66FFFF"/>
              </a:solidFill>
              <a:latin typeface="+mn-lt"/>
              <a:ea typeface="+mn-ea"/>
              <a:cs typeface="+mn-cs"/>
            </a:endParaRPr>
          </a:p>
          <a:p>
            <a:pPr algn="ctr">
              <a:buNone/>
            </a:pPr>
            <a:r>
              <a:rPr lang="en-US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 Corinthians 3:4,5</a:t>
            </a:r>
            <a:endParaRPr lang="en-US" sz="2400" b="1" dirty="0">
              <a:solidFill>
                <a:srgbClr val="66FFFF"/>
              </a:solidFill>
              <a:latin typeface="Comic Sans MS" pitchFamily="66" charset="0"/>
            </a:endParaRPr>
          </a:p>
        </p:txBody>
      </p:sp>
      <p:pic>
        <p:nvPicPr>
          <p:cNvPr id="6" name="Picture 5" descr="Praying_Hands2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300535"/>
            <a:ext cx="2514600" cy="299426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8840DFFA-970B-4308-9D5C-E77BCDCAF04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533400"/>
            <a:ext cx="8229600" cy="55707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66FF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b="1">
                <a:solidFill>
                  <a:srgbClr val="66FF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2020</a:t>
            </a:r>
            <a:endParaRPr lang="en-US" b="1" dirty="0">
              <a:solidFill>
                <a:srgbClr val="66FF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rgbClr val="66FF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rgbClr val="66FF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rgbClr val="66FF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</a:t>
            </a:r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rgbClr val="66FF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</a:p>
          <a:p>
            <a:r>
              <a:rPr lang="en-US" b="1" dirty="0">
                <a:solidFill>
                  <a:srgbClr val="66FF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</a:t>
            </a:r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66FF66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66FF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5C82A6-A634-45F4-882E-ACF1A8FC7DE7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94440741"/>
      </p:ext>
    </p:extLst>
  </p:cSld>
  <p:clrMapOvr>
    <a:masterClrMapping/>
  </p:clrMapOvr>
  <p:transition>
    <p:wipe dir="u"/>
  </p:transition>
</p:sld>
</file>

<file path=ppt/theme/theme1.xml><?xml version="1.0" encoding="utf-8"?>
<a:theme xmlns:a="http://schemas.openxmlformats.org/drawingml/2006/main" name="Blue-triangle.pub">
  <a:themeElements>
    <a:clrScheme name="">
      <a:dk1>
        <a:srgbClr val="2400A8"/>
      </a:dk1>
      <a:lt1>
        <a:srgbClr val="EAEAEA"/>
      </a:lt1>
      <a:dk2>
        <a:srgbClr val="183EFE"/>
      </a:dk2>
      <a:lt2>
        <a:srgbClr val="FFFFCC"/>
      </a:lt2>
      <a:accent1>
        <a:srgbClr val="7B52FE"/>
      </a:accent1>
      <a:accent2>
        <a:srgbClr val="FF9900"/>
      </a:accent2>
      <a:accent3>
        <a:srgbClr val="ABAFFE"/>
      </a:accent3>
      <a:accent4>
        <a:srgbClr val="C8C8C8"/>
      </a:accent4>
      <a:accent5>
        <a:srgbClr val="BFB3FE"/>
      </a:accent5>
      <a:accent6>
        <a:srgbClr val="E78A00"/>
      </a:accent6>
      <a:hlink>
        <a:srgbClr val="05DCF9"/>
      </a:hlink>
      <a:folHlink>
        <a:srgbClr val="13BCFF"/>
      </a:folHlink>
    </a:clrScheme>
    <a:fontScheme name="Belgium-Tahoma">
      <a:majorFont>
        <a:latin typeface="Belgium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EAEAEA"/>
        </a:lt1>
        <a:dk2>
          <a:srgbClr val="00763B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AABDAF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71BB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6633"/>
        </a:dk2>
        <a:lt2>
          <a:srgbClr val="FFFFFF"/>
        </a:lt2>
        <a:accent1>
          <a:srgbClr val="009999"/>
        </a:accent1>
        <a:accent2>
          <a:srgbClr val="8263A2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71BB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271A0D"/>
        </a:dk1>
        <a:lt1>
          <a:srgbClr val="EAEAEA"/>
        </a:lt1>
        <a:dk2>
          <a:srgbClr val="996633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CAB8AD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CA956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1428"/>
        </a:dk1>
        <a:lt1>
          <a:srgbClr val="DDDDDD"/>
        </a:lt1>
        <a:dk2>
          <a:srgbClr val="336699"/>
        </a:dk2>
        <a:lt2>
          <a:srgbClr val="CCFFCC"/>
        </a:lt2>
        <a:accent1>
          <a:srgbClr val="009999"/>
        </a:accent1>
        <a:accent2>
          <a:srgbClr val="8263A2"/>
        </a:accent2>
        <a:accent3>
          <a:srgbClr val="ADB8CA"/>
        </a:accent3>
        <a:accent4>
          <a:srgbClr val="BDBDBD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699BC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Blue-triangle.pub</Template>
  <TotalTime>519</TotalTime>
  <Words>520</Words>
  <Application>Microsoft Office PowerPoint</Application>
  <PresentationFormat>On-screen Show (4:3)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Tahoma</vt:lpstr>
      <vt:lpstr>Comic Sans MS</vt:lpstr>
      <vt:lpstr>Wingdings</vt:lpstr>
      <vt:lpstr>Times New Roman</vt:lpstr>
      <vt:lpstr>Belgium</vt:lpstr>
      <vt:lpstr>Blue-triangle.pub</vt:lpstr>
      <vt:lpstr>Trusting God</vt:lpstr>
      <vt:lpstr>Trusting God</vt:lpstr>
      <vt:lpstr>Trusting God</vt:lpstr>
      <vt:lpstr>Trusting God</vt:lpstr>
      <vt:lpstr>Trusting God</vt:lpstr>
      <vt:lpstr>Trusting God</vt:lpstr>
      <vt:lpstr>Trusting God</vt:lpstr>
      <vt:lpstr>Trusting God</vt:lpstr>
      <vt:lpstr>Trusting God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Trusting God, Faith, and Action/Working: Practical Applications PowerPoint slides and charts</dc:title>
  <dc:subject>How does trust or faith relate to action or work? Should we do nothing and leave everything to God? What abut forgiveness, health, necessities, voting, etc.? PowerPoint slides and charts</dc:subject>
  <dc:creator>David E. Pratte</dc:creator>
  <cp:keywords>religion, Bible, trust, faith, action, work, do nothing, God, forgiveness, health, necessities, voting, children, reproduction,  - David E. Pratte; www.biblestudylessons.com</cp:keywords>
  <cp:lastModifiedBy>David Pratte</cp:lastModifiedBy>
  <cp:revision>49</cp:revision>
  <cp:lastPrinted>1601-01-01T00:00:00Z</cp:lastPrinted>
  <dcterms:created xsi:type="dcterms:W3CDTF">2012-09-14T22:06:59Z</dcterms:created>
  <dcterms:modified xsi:type="dcterms:W3CDTF">2022-01-25T20:07:53Z</dcterms:modified>
</cp:coreProperties>
</file>