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6" r:id="rId3"/>
    <p:sldId id="257" r:id="rId4"/>
    <p:sldId id="258" r:id="rId5"/>
    <p:sldId id="260" r:id="rId6"/>
    <p:sldId id="259" r:id="rId7"/>
    <p:sldId id="261" r:id="rId8"/>
    <p:sldId id="263" r:id="rId9"/>
    <p:sldId id="264" r:id="rId10"/>
  </p:sldIdLst>
  <p:sldSz cx="12192000" cy="6858000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2C16"/>
    <a:srgbClr val="0C788E"/>
    <a:srgbClr val="006666"/>
    <a:srgbClr val="0099CC"/>
    <a:srgbClr val="660066"/>
    <a:srgbClr val="333300"/>
    <a:srgbClr val="FF6600"/>
    <a:srgbClr val="33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52" autoAdjust="0"/>
  </p:normalViewPr>
  <p:slideViewPr>
    <p:cSldViewPr showGuides="1">
      <p:cViewPr varScale="1">
        <p:scale>
          <a:sx n="53" d="100"/>
          <a:sy n="53" d="100"/>
        </p:scale>
        <p:origin x="41" y="32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402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8F60FB-E7D5-46F0-AF3B-6542AC2A6900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952578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7EE037-3AE8-4198-8A39-E0B03CE3C188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4243742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3EB3C7-E83D-408F-B2DB-2BA36A1294CF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504703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F2259A-4FB5-488A-A2E2-DCFEA748B480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960938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C60277-A5E6-4D40-BABB-BF88E69922CE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426866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6DE9AD-8180-488F-867C-CAAF244AD7A8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240297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955A83-2305-43FE-8BC4-2798F1E93A61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01417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78D3D3-B508-4701-AFFB-A15458F44B1E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53621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CBA03D-F133-4CA7-89E8-AC6019A04FD5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133312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9177AE-275C-456E-B672-B8BF4EFC0D9A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893893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27203A-A5E0-4313-8BC0-488762CFC7F7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540511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modificar el estilo de texto del patrón</a:t>
            </a:r>
          </a:p>
          <a:p>
            <a:pPr lvl="1"/>
            <a:r>
              <a:rPr lang="es-ES" altLang="en-US"/>
              <a:t>Segundo nivel</a:t>
            </a:r>
          </a:p>
          <a:p>
            <a:pPr lvl="2"/>
            <a:r>
              <a:rPr lang="es-ES" altLang="en-US"/>
              <a:t>Tercer nivel</a:t>
            </a:r>
          </a:p>
          <a:p>
            <a:pPr lvl="3"/>
            <a:r>
              <a:rPr lang="es-ES" altLang="en-US"/>
              <a:t>Cuarto nivel</a:t>
            </a:r>
          </a:p>
          <a:p>
            <a:pPr lvl="4"/>
            <a:r>
              <a:rPr lang="es-ES" altLang="en-U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E69AD8B-4B13-4009-AAA5-F603570DE2B4}" type="slidenum">
              <a:rPr lang="es-ES" altLang="en-US"/>
              <a:pPr/>
              <a:t>‹#›</a:t>
            </a:fld>
            <a:endParaRPr lang="es-E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biblestudylessons.com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studylessons.com/powerpoint" TargetMode="External"/><Relationship Id="rId2" Type="http://schemas.openxmlformats.org/officeDocument/2006/relationships/hyperlink" Target="https://www.biblestudylessons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biblestudylesson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10756"/>
            <a:ext cx="12306742" cy="6858001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8" name="Rectangle 150"/>
          <p:cNvSpPr>
            <a:spLocks noGrp="1" noChangeArrowheads="1"/>
          </p:cNvSpPr>
          <p:nvPr>
            <p:ph type="ctrTitle"/>
          </p:nvPr>
        </p:nvSpPr>
        <p:spPr>
          <a:xfrm>
            <a:off x="3657600" y="5318909"/>
            <a:ext cx="5111750" cy="647700"/>
          </a:xfrm>
        </p:spPr>
        <p:txBody>
          <a:bodyPr anchor="ctr"/>
          <a:lstStyle/>
          <a:p>
            <a:pPr algn="l"/>
            <a:r>
              <a:rPr lang="es-UY" altLang="en-US" sz="4800" b="1" dirty="0" err="1">
                <a:solidFill>
                  <a:srgbClr val="FFFF00"/>
                </a:solidFill>
              </a:rPr>
              <a:t>The</a:t>
            </a:r>
            <a:r>
              <a:rPr lang="es-UY" altLang="en-US" sz="4800" b="1" dirty="0">
                <a:solidFill>
                  <a:srgbClr val="FFFF00"/>
                </a:solidFill>
              </a:rPr>
              <a:t> </a:t>
            </a:r>
            <a:r>
              <a:rPr lang="es-UY" altLang="en-US" sz="4800" b="1" dirty="0" err="1">
                <a:solidFill>
                  <a:srgbClr val="FFFF00"/>
                </a:solidFill>
              </a:rPr>
              <a:t>Virgin</a:t>
            </a:r>
            <a:r>
              <a:rPr lang="es-UY" altLang="en-US" sz="4800" b="1" dirty="0">
                <a:solidFill>
                  <a:srgbClr val="FFFF00"/>
                </a:solidFill>
              </a:rPr>
              <a:t> </a:t>
            </a:r>
            <a:r>
              <a:rPr lang="es-UY" altLang="en-US" sz="4800" b="1" dirty="0" err="1">
                <a:solidFill>
                  <a:srgbClr val="FFFF00"/>
                </a:solidFill>
              </a:rPr>
              <a:t>Birth</a:t>
            </a:r>
            <a:endParaRPr lang="es-ES" altLang="en-US" sz="4800" b="1" dirty="0">
              <a:solidFill>
                <a:srgbClr val="FFFF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F6AF14-521B-0984-8229-3FBFB5EAB04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86" t="7545" r="15715"/>
          <a:stretch/>
        </p:blipFill>
        <p:spPr>
          <a:xfrm>
            <a:off x="838200" y="609600"/>
            <a:ext cx="3962400" cy="40354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881EF4A-B307-E694-79E1-EF433B7CA6FC}"/>
              </a:ext>
            </a:extLst>
          </p:cNvPr>
          <p:cNvSpPr txBox="1"/>
          <p:nvPr/>
        </p:nvSpPr>
        <p:spPr>
          <a:xfrm>
            <a:off x="1036948" y="6342736"/>
            <a:ext cx="261122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biblestudylessons.com</a:t>
            </a:r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1614488" y="314325"/>
            <a:ext cx="8824912" cy="981075"/>
          </a:xfrm>
        </p:spPr>
        <p:txBody>
          <a:bodyPr/>
          <a:lstStyle/>
          <a:p>
            <a:r>
              <a:rPr lang="en-US" altLang="en-US" dirty="0">
                <a:solidFill>
                  <a:srgbClr val="FFFF00"/>
                </a:solidFill>
              </a:rPr>
              <a:t>Liberalism and the virgin birth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371600"/>
            <a:ext cx="10972800" cy="4525963"/>
          </a:xfrm>
        </p:spPr>
        <p:txBody>
          <a:bodyPr/>
          <a:lstStyle/>
          <a:p>
            <a:pPr marL="0" marR="274320" indent="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“… one of the challenging things about [Jesus’ birth] is the ‘unbelievable’ nature of stories in the Bible describing Jesus’ miraculous conception.</a:t>
            </a:r>
          </a:p>
          <a:p>
            <a:pPr marL="0" marR="274320" indent="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“A lot of people don’t believe it, and I understand that… Maybe the thought is they had to come up with some kind of myth about the birth of Jesus to give him street cred later on. …</a:t>
            </a:r>
          </a:p>
          <a:p>
            <a:pPr marL="0" marR="274320" indent="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“Matthew gives us a version of the birth of Christ, Luke does, but Mark and John, they don’t even mention it. A lot has been made about that.</a:t>
            </a:r>
          </a:p>
          <a:p>
            <a:pPr marL="0" marR="274320" indent="274320">
              <a:spcBef>
                <a:spcPts val="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“Christianity doesn’t hinge on the truth or even the stories around the birth of Jesus. It really hinges on the resurrection of Jesus.” </a:t>
            </a:r>
            <a:r>
              <a:rPr lang="en-US" sz="2000" kern="1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(Baptist News Global, December 21, 2016)</a:t>
            </a:r>
          </a:p>
          <a:p>
            <a:pPr marL="0" indent="274320">
              <a:spcBef>
                <a:spcPts val="0"/>
              </a:spcBef>
              <a:buNone/>
            </a:pPr>
            <a:endParaRPr lang="en-US" alt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E0D824-21D8-9AE3-866D-F643B287BB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8" name="Rectangle 150">
            <a:extLst>
              <a:ext uri="{FF2B5EF4-FFF2-40B4-BE49-F238E27FC236}">
                <a16:creationId xmlns:a16="http://schemas.microsoft.com/office/drawing/2014/main" id="{431EA9C7-4478-219E-3963-7F1BEB566DF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657600" y="5318909"/>
            <a:ext cx="5111750" cy="647700"/>
          </a:xfrm>
        </p:spPr>
        <p:txBody>
          <a:bodyPr anchor="ctr"/>
          <a:lstStyle/>
          <a:p>
            <a:pPr algn="l"/>
            <a:r>
              <a:rPr lang="es-UY" altLang="en-US" sz="4800" b="1" dirty="0" err="1">
                <a:solidFill>
                  <a:srgbClr val="FFFF00"/>
                </a:solidFill>
              </a:rPr>
              <a:t>The</a:t>
            </a:r>
            <a:r>
              <a:rPr lang="es-UY" altLang="en-US" sz="4800" b="1" dirty="0">
                <a:solidFill>
                  <a:srgbClr val="FFFF00"/>
                </a:solidFill>
              </a:rPr>
              <a:t> </a:t>
            </a:r>
            <a:r>
              <a:rPr lang="es-UY" altLang="en-US" sz="4800" b="1" dirty="0" err="1">
                <a:solidFill>
                  <a:srgbClr val="FFFF00"/>
                </a:solidFill>
              </a:rPr>
              <a:t>Virgin</a:t>
            </a:r>
            <a:r>
              <a:rPr lang="es-UY" altLang="en-US" sz="4800" b="1" dirty="0">
                <a:solidFill>
                  <a:srgbClr val="FFFF00"/>
                </a:solidFill>
              </a:rPr>
              <a:t> </a:t>
            </a:r>
            <a:r>
              <a:rPr lang="es-UY" altLang="en-US" sz="4800" b="1" dirty="0" err="1">
                <a:solidFill>
                  <a:srgbClr val="FFFF00"/>
                </a:solidFill>
              </a:rPr>
              <a:t>Birth</a:t>
            </a:r>
            <a:endParaRPr lang="es-ES" altLang="en-US" sz="4800" b="1" dirty="0">
              <a:solidFill>
                <a:srgbClr val="FFFF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43182E7-8870-FCF0-6A70-2654BBE509F7}"/>
              </a:ext>
            </a:extLst>
          </p:cNvPr>
          <p:cNvSpPr txBox="1"/>
          <p:nvPr/>
        </p:nvSpPr>
        <p:spPr>
          <a:xfrm>
            <a:off x="5029200" y="1215241"/>
            <a:ext cx="586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800"/>
              </a:spcBef>
            </a:pPr>
            <a:r>
              <a:rPr lang="en-US" sz="3600" b="1" dirty="0">
                <a:latin typeface="+mn-lt"/>
              </a:rPr>
              <a:t>The Bible Teaching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910923-2355-92D3-0128-953372CB774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86" t="7545" r="15715"/>
          <a:stretch/>
        </p:blipFill>
        <p:spPr>
          <a:xfrm>
            <a:off x="838200" y="609600"/>
            <a:ext cx="3962400" cy="403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6654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64D1B2-DC04-AF44-2A85-ADC3BF0863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>
            <a:extLst>
              <a:ext uri="{FF2B5EF4-FFF2-40B4-BE49-F238E27FC236}">
                <a16:creationId xmlns:a16="http://schemas.microsoft.com/office/drawing/2014/main" id="{F95C5637-CE8C-E12C-4D59-12B5BF6439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6800" y="314325"/>
            <a:ext cx="10120312" cy="981075"/>
          </a:xfrm>
        </p:spPr>
        <p:txBody>
          <a:bodyPr/>
          <a:lstStyle/>
          <a:p>
            <a:r>
              <a:rPr lang="en-US" altLang="en-US" dirty="0">
                <a:solidFill>
                  <a:srgbClr val="FFFF00"/>
                </a:solidFill>
              </a:rPr>
              <a:t>Bible Teaching and the virgin birth</a:t>
            </a:r>
          </a:p>
        </p:txBody>
      </p:sp>
      <p:sp>
        <p:nvSpPr>
          <p:cNvPr id="106499" name="Rectangle 3">
            <a:extLst>
              <a:ext uri="{FF2B5EF4-FFF2-40B4-BE49-F238E27FC236}">
                <a16:creationId xmlns:a16="http://schemas.microsoft.com/office/drawing/2014/main" id="{A1980D2C-B569-15F0-A696-441A16A1EA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143000"/>
            <a:ext cx="10972800" cy="5455340"/>
          </a:xfrm>
        </p:spPr>
        <p:txBody>
          <a:bodyPr>
            <a:spAutoFit/>
          </a:bodyPr>
          <a:lstStyle/>
          <a:p>
            <a:pPr marL="0" marR="0" indent="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kern="100" dirty="0">
                <a:solidFill>
                  <a:schemeClr val="accent1"/>
                </a:solidFill>
                <a:effectLst/>
                <a:latin typeface="Tahoma" panose="020B0604030504040204" pitchFamily="34" charset="0"/>
                <a:cs typeface="Times New Roman" panose="02020603050405020304" pitchFamily="18" charset="0"/>
              </a:rPr>
              <a:t>The Bible says Mary conceived without a man.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Matthew 1:18 – with child </a:t>
            </a:r>
            <a:r>
              <a:rPr lang="en-US" sz="2800" b="1" i="1" kern="1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before</a:t>
            </a:r>
            <a:r>
              <a:rPr lang="en-US" sz="2800" kern="1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she and Joseph came together.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Matthew 1:22,23: Luke 1:27, 31,34 – a </a:t>
            </a:r>
            <a:r>
              <a:rPr lang="en-US" sz="2800" b="1" i="1" kern="1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virgin</a:t>
            </a:r>
            <a:r>
              <a:rPr lang="en-US" sz="2800" kern="1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had not known man.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Luke 1:28,30,42,43,48 – She was blessed and highly favored by God</a:t>
            </a:r>
          </a:p>
          <a:p>
            <a:pPr marL="0" marR="0" indent="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kern="100" dirty="0">
                <a:solidFill>
                  <a:schemeClr val="accent1"/>
                </a:solidFill>
                <a:effectLst/>
                <a:latin typeface="Tahoma" panose="020B0604030504040204" pitchFamily="34" charset="0"/>
                <a:cs typeface="Times New Roman" panose="02020603050405020304" pitchFamily="18" charset="0"/>
              </a:rPr>
              <a:t>The Virgin Birth fulfilled Old Testament prophecy.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Matthew 1:22,23 – The birth of Jesus fulfilled Isaiah 7:14 that a virgin would conceive and bear a son. </a:t>
            </a:r>
          </a:p>
          <a:p>
            <a:pPr marL="0" marR="0" indent="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kern="100" dirty="0">
                <a:solidFill>
                  <a:schemeClr val="accent1"/>
                </a:solidFill>
                <a:effectLst/>
                <a:latin typeface="Tahoma" panose="020B0604030504040204" pitchFamily="34" charset="0"/>
                <a:cs typeface="Times New Roman" panose="02020603050405020304" pitchFamily="18" charset="0"/>
              </a:rPr>
              <a:t>A miracle to prove Jesus was Christ, the Son of God.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Matthew 1:18,20; Luke 1:35 – Shows He is the Son of God. 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Matthew 1:21 – He would save people from their sins. 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deny the Virgin Birth is to deny the Holy Spirit did a miracle to prove Jesus was Christ. </a:t>
            </a:r>
            <a:endParaRPr lang="en-US" alt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2037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06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06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06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064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064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50F231-331C-8E62-2209-FABB242F8A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8" name="Rectangle 150">
            <a:extLst>
              <a:ext uri="{FF2B5EF4-FFF2-40B4-BE49-F238E27FC236}">
                <a16:creationId xmlns:a16="http://schemas.microsoft.com/office/drawing/2014/main" id="{F2584B62-5160-24F3-B60A-4AB0F7F062E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657600" y="5318909"/>
            <a:ext cx="5111750" cy="647700"/>
          </a:xfrm>
        </p:spPr>
        <p:txBody>
          <a:bodyPr anchor="ctr"/>
          <a:lstStyle/>
          <a:p>
            <a:pPr algn="l"/>
            <a:r>
              <a:rPr lang="es-UY" altLang="en-US" sz="4800" b="1" dirty="0" err="1">
                <a:solidFill>
                  <a:srgbClr val="FFFF00"/>
                </a:solidFill>
              </a:rPr>
              <a:t>The</a:t>
            </a:r>
            <a:r>
              <a:rPr lang="es-UY" altLang="en-US" sz="4800" b="1" dirty="0">
                <a:solidFill>
                  <a:srgbClr val="FFFF00"/>
                </a:solidFill>
              </a:rPr>
              <a:t> </a:t>
            </a:r>
            <a:r>
              <a:rPr lang="es-UY" altLang="en-US" sz="4800" b="1" dirty="0" err="1">
                <a:solidFill>
                  <a:srgbClr val="FFFF00"/>
                </a:solidFill>
              </a:rPr>
              <a:t>Virgin</a:t>
            </a:r>
            <a:r>
              <a:rPr lang="es-UY" altLang="en-US" sz="4800" b="1" dirty="0">
                <a:solidFill>
                  <a:srgbClr val="FFFF00"/>
                </a:solidFill>
              </a:rPr>
              <a:t> </a:t>
            </a:r>
            <a:r>
              <a:rPr lang="es-UY" altLang="en-US" sz="4800" b="1" dirty="0" err="1">
                <a:solidFill>
                  <a:srgbClr val="FFFF00"/>
                </a:solidFill>
              </a:rPr>
              <a:t>Birth</a:t>
            </a:r>
            <a:endParaRPr lang="es-ES" altLang="en-US" sz="4800" b="1" dirty="0">
              <a:solidFill>
                <a:srgbClr val="FFFF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771D07-4E90-8B87-990A-0C5E0696A5DA}"/>
              </a:ext>
            </a:extLst>
          </p:cNvPr>
          <p:cNvSpPr txBox="1"/>
          <p:nvPr/>
        </p:nvSpPr>
        <p:spPr>
          <a:xfrm>
            <a:off x="5029200" y="1215241"/>
            <a:ext cx="5867400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800"/>
              </a:spcBef>
            </a:pPr>
            <a:r>
              <a:rPr lang="en-US" sz="3600" b="1" dirty="0">
                <a:latin typeface="+mn-lt"/>
              </a:rPr>
              <a:t>The Bible Teaching</a:t>
            </a:r>
          </a:p>
          <a:p>
            <a:pPr algn="ctr">
              <a:spcBef>
                <a:spcPts val="1800"/>
              </a:spcBef>
            </a:pPr>
            <a:r>
              <a:rPr lang="en-US" sz="3600" b="1" dirty="0">
                <a:latin typeface="+mn-lt"/>
              </a:rPr>
              <a:t>The Consequences of Denial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36B37A-DF30-6DED-0B76-2F01BFA38C0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86" t="7545" r="15715"/>
          <a:stretch/>
        </p:blipFill>
        <p:spPr>
          <a:xfrm>
            <a:off x="838200" y="609600"/>
            <a:ext cx="3962400" cy="403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2759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737CF-12FA-249F-E21B-6C0A1613F2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>
            <a:extLst>
              <a:ext uri="{FF2B5EF4-FFF2-40B4-BE49-F238E27FC236}">
                <a16:creationId xmlns:a16="http://schemas.microsoft.com/office/drawing/2014/main" id="{121BACD6-06C3-6F7A-F764-A66C3B7423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314325"/>
            <a:ext cx="11125200" cy="981075"/>
          </a:xfrm>
        </p:spPr>
        <p:txBody>
          <a:bodyPr/>
          <a:lstStyle/>
          <a:p>
            <a:r>
              <a:rPr lang="en-US" altLang="en-US" dirty="0">
                <a:solidFill>
                  <a:srgbClr val="FFFF00"/>
                </a:solidFill>
              </a:rPr>
              <a:t>Consequences of Denying virgin birth</a:t>
            </a:r>
          </a:p>
        </p:txBody>
      </p:sp>
      <p:sp>
        <p:nvSpPr>
          <p:cNvPr id="106499" name="Rectangle 3">
            <a:extLst>
              <a:ext uri="{FF2B5EF4-FFF2-40B4-BE49-F238E27FC236}">
                <a16:creationId xmlns:a16="http://schemas.microsoft.com/office/drawing/2014/main" id="{2CA4A17C-7C45-9A4D-CD8D-EFE6A449D3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143000"/>
            <a:ext cx="10972800" cy="4832092"/>
          </a:xfrm>
        </p:spPr>
        <p:txBody>
          <a:bodyPr>
            <a:spAutoFit/>
          </a:bodyPr>
          <a:lstStyle/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Unbelief is progressive. 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solidFill>
                  <a:schemeClr val="accent1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Peter 1:21 – </a:t>
            </a:r>
            <a:r>
              <a:rPr lang="en-US" sz="2800" kern="1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Holy men of God spoke as moved by the Holy Spirit. 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Why must a teaching be found in all four accounts?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solidFill>
                  <a:schemeClr val="accent1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Timothy 3:16,17 </a:t>
            </a:r>
            <a:r>
              <a:rPr lang="en-US" sz="2800" kern="1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Scriptures are the inspired source of authority in religion. We must obey </a:t>
            </a:r>
            <a:r>
              <a:rPr lang="en-US" sz="2800" b="1" i="1" kern="1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all</a:t>
            </a:r>
            <a:r>
              <a:rPr lang="en-US" sz="2800" kern="1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that is taught (Acts 3:22,23; Matthew 28:18-20). Jesus’ teaching will judge us (John 12:48). 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solidFill>
                  <a:schemeClr val="accent1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Galatians 1:8,9 </a:t>
            </a:r>
            <a:r>
              <a:rPr lang="en-US" sz="2800" kern="1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Do not follow anything different 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modernist approach leaves us with no authority except human wisdom and opinion. </a:t>
            </a:r>
            <a:r>
              <a:rPr lang="en-US" sz="2800" b="1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Either we accept the Bible as completely God’s word with no errors, or else we completely reject it as having no authority at all. </a:t>
            </a:r>
            <a:endParaRPr lang="en-US" alt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148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6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499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10756"/>
            <a:ext cx="12306742" cy="6858001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C40DA1AE-B7E2-7807-3BD5-F390DE44654F}"/>
              </a:ext>
            </a:extLst>
          </p:cNvPr>
          <p:cNvSpPr txBox="1">
            <a:spLocks noChangeArrowheads="1"/>
          </p:cNvSpPr>
          <p:nvPr/>
        </p:nvSpPr>
        <p:spPr>
          <a:xfrm>
            <a:off x="414779" y="341128"/>
            <a:ext cx="11462994" cy="590315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Copyright David E. Pratte</a:t>
            </a:r>
            <a:r>
              <a:rPr lang="en-US" sz="2800" b="1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2023</a:t>
            </a:r>
            <a:endParaRPr lang="en-US" sz="2800" b="1" dirty="0">
              <a:solidFill>
                <a:schemeClr val="accent1">
                  <a:lumMod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Permission is granted to display this PowerPoint under the following conditions: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Display the link to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BibleStudyLessons.com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Minor changes in content are permitted, but no teaching should be presented that disagrees with the teaching in the article associated with this PowerPoint at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www.BibleStudyLessons.com/powerpoint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In no case may a fee of any kind be charged for our PowerPoints.</a:t>
            </a:r>
            <a:endParaRPr lang="en-US" sz="28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If you have a website, please add a link to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https://BibleStudyLessons.com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1600" dirty="0">
                <a:solidFill>
                  <a:srgbClr val="002060"/>
                </a:solidFill>
              </a:rPr>
              <a:t>Scripture quotations are generally from the New King James Version (NKJV), copyright 1982, 1988 by Thomas Nelson, Inc. Used by permission. All rights reserved.</a:t>
            </a:r>
            <a:endParaRPr lang="en-US" sz="16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F2DC04-8267-C964-8EE5-6AA01473AC63}"/>
              </a:ext>
            </a:extLst>
          </p:cNvPr>
          <p:cNvSpPr txBox="1"/>
          <p:nvPr/>
        </p:nvSpPr>
        <p:spPr>
          <a:xfrm>
            <a:off x="1036948" y="6342736"/>
            <a:ext cx="261122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biblestudylessons.com</a:t>
            </a:r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Diseño predeterminado">
  <a:themeElements>
    <a:clrScheme name="Custom 1">
      <a:dk1>
        <a:srgbClr val="66FFFF"/>
      </a:dk1>
      <a:lt1>
        <a:srgbClr val="66FFFF"/>
      </a:lt1>
      <a:dk2>
        <a:srgbClr val="66FFFF"/>
      </a:dk2>
      <a:lt2>
        <a:srgbClr val="FFFF00"/>
      </a:lt2>
      <a:accent1>
        <a:srgbClr val="99FF99"/>
      </a:accent1>
      <a:accent2>
        <a:srgbClr val="FFFFFF"/>
      </a:accent2>
      <a:accent3>
        <a:srgbClr val="FFFF66"/>
      </a:accent3>
      <a:accent4>
        <a:srgbClr val="FFFF66"/>
      </a:accent4>
      <a:accent5>
        <a:srgbClr val="CC99FF"/>
      </a:accent5>
      <a:accent6>
        <a:srgbClr val="FFFF00"/>
      </a:accent6>
      <a:hlink>
        <a:srgbClr val="0042C7"/>
      </a:hlink>
      <a:folHlink>
        <a:srgbClr val="FFFF66"/>
      </a:folHlink>
    </a:clrScheme>
    <a:fontScheme name="Liberty-Tahoma">
      <a:majorFont>
        <a:latin typeface="Liberty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8CD2E27A-693A-46B8-92F7-5A4608C62E3C}" vid="{5709438F-9229-4BFF-A338-5F74ECBF93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Purple-02.per-fppt</Template>
  <TotalTime>30</TotalTime>
  <Words>559</Words>
  <Application>Microsoft Office PowerPoint</Application>
  <PresentationFormat>Widescreen</PresentationFormat>
  <Paragraphs>38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Liberty</vt:lpstr>
      <vt:lpstr>Tahoma</vt:lpstr>
      <vt:lpstr>Diseño predeterminado</vt:lpstr>
      <vt:lpstr>PowerPoint Presentation</vt:lpstr>
      <vt:lpstr>The Virgin Birth</vt:lpstr>
      <vt:lpstr>Liberalism and the virgin birth</vt:lpstr>
      <vt:lpstr>The Virgin Birth</vt:lpstr>
      <vt:lpstr>Bible Teaching and the virgin birth</vt:lpstr>
      <vt:lpstr>The Virgin Birth</vt:lpstr>
      <vt:lpstr>Consequences of Denying virgin birth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Virgin Birth</dc:title>
  <dc:creator>David Pratte</dc:creator>
  <cp:lastModifiedBy>David Pratte</cp:lastModifiedBy>
  <cp:revision>23</cp:revision>
  <dcterms:created xsi:type="dcterms:W3CDTF">2024-02-13T00:29:39Z</dcterms:created>
  <dcterms:modified xsi:type="dcterms:W3CDTF">2024-02-13T01:00:32Z</dcterms:modified>
</cp:coreProperties>
</file>