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63" r:id="rId4"/>
    <p:sldId id="271" r:id="rId5"/>
    <p:sldId id="265" r:id="rId6"/>
    <p:sldId id="269" r:id="rId7"/>
    <p:sldId id="264" r:id="rId8"/>
    <p:sldId id="270" r:id="rId9"/>
    <p:sldId id="257"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5" d="100"/>
          <a:sy n="65" d="100"/>
        </p:scale>
        <p:origin x="247" y="3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4CDE5-E909-6A3B-215B-F38E060902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75FB51-ED6A-5F1B-2415-3A76ABCC39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925157-B3F8-BA1E-1F18-BA4AE90BC482}"/>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5" name="Footer Placeholder 4">
            <a:extLst>
              <a:ext uri="{FF2B5EF4-FFF2-40B4-BE49-F238E27FC236}">
                <a16:creationId xmlns:a16="http://schemas.microsoft.com/office/drawing/2014/main" id="{DD2ED0FE-8804-519C-E70D-AA30658F13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9A971F-5D39-525B-E5AA-42B6D6E2EA5A}"/>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30098317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AB9C-44C8-C500-8ABE-EBCA539324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2CAB50-47FE-80EF-24F2-8C64F6A5C7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7FF7DA-5FEC-173C-4F7F-1DDC86723A94}"/>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5" name="Footer Placeholder 4">
            <a:extLst>
              <a:ext uri="{FF2B5EF4-FFF2-40B4-BE49-F238E27FC236}">
                <a16:creationId xmlns:a16="http://schemas.microsoft.com/office/drawing/2014/main" id="{61D54DF0-0DCB-ECFB-2770-6F7D98C3CE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D8E71-9EB8-B359-0EA8-631B26CC3F1D}"/>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3762936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FABFF-7376-F6C5-BE62-57531BF0CB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7D1C54D-4A85-EF7D-3E2D-611DC9BAFC8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79F125-0CA3-AC0B-D6A6-926906E1711F}"/>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5" name="Footer Placeholder 4">
            <a:extLst>
              <a:ext uri="{FF2B5EF4-FFF2-40B4-BE49-F238E27FC236}">
                <a16:creationId xmlns:a16="http://schemas.microsoft.com/office/drawing/2014/main" id="{D722C29B-482C-5A47-CAF0-BEFB3F91F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94D7B9-F976-66AF-6256-00128907DAE5}"/>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5257135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DAC0B-E4AC-99CA-274D-C93528565F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A1B034-B559-2AD7-CB23-1E3C4CD506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51B28D-01D9-5147-5A01-A1C5AEE1FF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489BC8-7F94-7337-AA43-84966A26C90E}"/>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6" name="Footer Placeholder 5">
            <a:extLst>
              <a:ext uri="{FF2B5EF4-FFF2-40B4-BE49-F238E27FC236}">
                <a16:creationId xmlns:a16="http://schemas.microsoft.com/office/drawing/2014/main" id="{892D6281-BF6E-29AB-57B0-85C52060B7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7E69F6-A458-6108-14C0-6A5B1DB49F1D}"/>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46416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C65DC-704D-C377-70B5-9511B5200C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26DF231-5D93-C203-1815-A819947C73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5797B2-B983-5AEC-57B6-EC0115B57C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96674E-D703-B895-35E7-72407E0AD9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ED8617-3BEF-B3C0-A6DF-336553F763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CDD00C-94F2-9913-39BC-53BCCC67C932}"/>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8" name="Footer Placeholder 7">
            <a:extLst>
              <a:ext uri="{FF2B5EF4-FFF2-40B4-BE49-F238E27FC236}">
                <a16:creationId xmlns:a16="http://schemas.microsoft.com/office/drawing/2014/main" id="{8288D4E8-618D-7CCA-7606-ECF0F1FF6CB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E780ADB-A1E8-2CCB-3611-5186AC8AB1D2}"/>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139249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B267-A02F-C6DC-BA6F-79510F1E17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3C6EC2-A385-C791-8A9B-56E78727411D}"/>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4" name="Footer Placeholder 3">
            <a:extLst>
              <a:ext uri="{FF2B5EF4-FFF2-40B4-BE49-F238E27FC236}">
                <a16:creationId xmlns:a16="http://schemas.microsoft.com/office/drawing/2014/main" id="{FDCB7006-9B93-5B61-A615-4D294748F1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82465B-D723-47C4-7C2F-8F3FC6EA92BA}"/>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38352148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9D8E72-8C58-468B-282F-468ECA93DE0E}"/>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3" name="Footer Placeholder 2">
            <a:extLst>
              <a:ext uri="{FF2B5EF4-FFF2-40B4-BE49-F238E27FC236}">
                <a16:creationId xmlns:a16="http://schemas.microsoft.com/office/drawing/2014/main" id="{B05E77E9-E322-9CB5-E7EB-BB291D553B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0A8A22-F38E-8BFF-57B3-B62752693D2D}"/>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19645749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9CC40-A890-FCAA-C5D9-4D3DA343D6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3704DC-C973-3990-C700-BDAF05254B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89C4E7-4029-3E65-5A93-299FCD5415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D7D0F9-A7EF-30D5-74D4-B03C84001B7C}"/>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6" name="Footer Placeholder 5">
            <a:extLst>
              <a:ext uri="{FF2B5EF4-FFF2-40B4-BE49-F238E27FC236}">
                <a16:creationId xmlns:a16="http://schemas.microsoft.com/office/drawing/2014/main" id="{F0DA0519-9AC7-65B4-AD3B-CB29528A3B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BF491A-697A-50BC-8F68-978CCC1680DE}"/>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3022538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97D84-A82C-72E3-455A-653F4C89A4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72D803-4B75-95FE-4245-0748A03E76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E7CC4B1-991B-C10A-021E-A83BC40F6B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28CEE3-9C08-C706-F144-C609885ED314}"/>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6" name="Footer Placeholder 5">
            <a:extLst>
              <a:ext uri="{FF2B5EF4-FFF2-40B4-BE49-F238E27FC236}">
                <a16:creationId xmlns:a16="http://schemas.microsoft.com/office/drawing/2014/main" id="{66D24F95-4816-82F8-B059-CB04D16945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E9805A-EB58-5F04-8C52-BBDCADE2DC7A}"/>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11149827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7B1CA-80C1-C472-737A-D97DFDA894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5A0829-6240-A966-4D02-D11680761B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01626A-041E-EC1B-83AB-BCB24DAD941D}"/>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5" name="Footer Placeholder 4">
            <a:extLst>
              <a:ext uri="{FF2B5EF4-FFF2-40B4-BE49-F238E27FC236}">
                <a16:creationId xmlns:a16="http://schemas.microsoft.com/office/drawing/2014/main" id="{9E3029A4-77CA-E67A-C1C2-748FA03C42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AC1F09-AE7C-0270-25BE-3A0D4573456A}"/>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426424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CB0AF4-38CB-8922-A71D-1EAA199B5E4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2390AC-D21C-26EE-4E9A-1F78DE6E68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3FC7DB-BEE0-E996-1F14-57EDDE4C555B}"/>
              </a:ext>
            </a:extLst>
          </p:cNvPr>
          <p:cNvSpPr>
            <a:spLocks noGrp="1"/>
          </p:cNvSpPr>
          <p:nvPr>
            <p:ph type="dt" sz="half" idx="10"/>
          </p:nvPr>
        </p:nvSpPr>
        <p:spPr/>
        <p:txBody>
          <a:bodyPr/>
          <a:lstStyle/>
          <a:p>
            <a:fld id="{1D0E7BBC-B7DA-490A-A372-DB7C6B4CF505}" type="datetimeFigureOut">
              <a:rPr lang="en-US" smtClean="0"/>
              <a:t>4/6/23</a:t>
            </a:fld>
            <a:endParaRPr lang="en-US"/>
          </a:p>
        </p:txBody>
      </p:sp>
      <p:sp>
        <p:nvSpPr>
          <p:cNvPr id="5" name="Footer Placeholder 4">
            <a:extLst>
              <a:ext uri="{FF2B5EF4-FFF2-40B4-BE49-F238E27FC236}">
                <a16:creationId xmlns:a16="http://schemas.microsoft.com/office/drawing/2014/main" id="{CE6B9BED-5B8F-9ABD-6301-937FE5870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5E7CE-96B2-0FEC-CB59-916140A152C3}"/>
              </a:ext>
            </a:extLst>
          </p:cNvPr>
          <p:cNvSpPr>
            <a:spLocks noGrp="1"/>
          </p:cNvSpPr>
          <p:nvPr>
            <p:ph type="sldNum" sz="quarter" idx="12"/>
          </p:nvPr>
        </p:nvSpPr>
        <p:spPr/>
        <p:txBody>
          <a:bodyPr/>
          <a:lstStyle/>
          <a:p>
            <a:fld id="{0171C4C3-7A19-4CCB-B591-DD1D93520541}" type="slidenum">
              <a:rPr lang="en-US" smtClean="0"/>
              <a:t>‹#›</a:t>
            </a:fld>
            <a:endParaRPr lang="en-US"/>
          </a:p>
        </p:txBody>
      </p:sp>
    </p:spTree>
    <p:extLst>
      <p:ext uri="{BB962C8B-B14F-4D97-AF65-F5344CB8AC3E}">
        <p14:creationId xmlns:p14="http://schemas.microsoft.com/office/powerpoint/2010/main" val="11426451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0091F-254A-D238-BE25-C9573C6DFD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3CA806-B1FE-665C-0517-75B9B20190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39721A-2551-AB52-7F6F-A419757DBD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0E7BBC-B7DA-490A-A372-DB7C6B4CF505}" type="datetimeFigureOut">
              <a:rPr lang="en-US" smtClean="0"/>
              <a:t>4/6/23</a:t>
            </a:fld>
            <a:endParaRPr lang="en-US"/>
          </a:p>
        </p:txBody>
      </p:sp>
      <p:sp>
        <p:nvSpPr>
          <p:cNvPr id="5" name="Footer Placeholder 4">
            <a:extLst>
              <a:ext uri="{FF2B5EF4-FFF2-40B4-BE49-F238E27FC236}">
                <a16:creationId xmlns:a16="http://schemas.microsoft.com/office/drawing/2014/main" id="{6D193CE1-A3E2-1F9A-30A9-F1DE4F072A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28DC56-EB22-8F98-AD06-B12C6D7621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71C4C3-7A19-4CCB-B591-DD1D93520541}" type="slidenum">
              <a:rPr lang="en-US" smtClean="0"/>
              <a:t>‹#›</a:t>
            </a:fld>
            <a:endParaRPr lang="en-US"/>
          </a:p>
        </p:txBody>
      </p:sp>
    </p:spTree>
    <p:extLst>
      <p:ext uri="{BB962C8B-B14F-4D97-AF65-F5344CB8AC3E}">
        <p14:creationId xmlns:p14="http://schemas.microsoft.com/office/powerpoint/2010/main" val="16034800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biblestudylessons.com/"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azquotes.com/quote/719861"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1.xml"/><Relationship Id="rId4" Type="http://schemas.openxmlformats.org/officeDocument/2006/relationships/hyperlink" Target="https://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2367"/>
            <a:ext cx="12306742" cy="6858001"/>
          </a:xfrm>
          <a:prstGeom prst="rect">
            <a:avLst/>
          </a:prstGeom>
          <a:solidFill>
            <a:srgbClr val="000000"/>
          </a:solidFill>
          <a:ln w="9525">
            <a:noFill/>
            <a:miter lim="800000"/>
            <a:headEnd/>
            <a:tailEnd/>
          </a:ln>
        </p:spPr>
        <p:txBody>
          <a:bodyPr wrap="none" anchor="ct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5F3FDA-942D-173A-7A1A-2547733E24BD}"/>
              </a:ext>
            </a:extLst>
          </p:cNvPr>
          <p:cNvSpPr txBox="1"/>
          <p:nvPr/>
        </p:nvSpPr>
        <p:spPr>
          <a:xfrm>
            <a:off x="2491530" y="671119"/>
            <a:ext cx="7214532" cy="646331"/>
          </a:xfrm>
          <a:prstGeom prst="rect">
            <a:avLst/>
          </a:prstGeom>
          <a:noFill/>
          <a:ln w="31750">
            <a:solidFill>
              <a:schemeClr val="tx1"/>
            </a:solidFill>
          </a:ln>
        </p:spPr>
        <p:txBody>
          <a:bodyPr wrap="square" rtlCol="0">
            <a:spAutoFit/>
          </a:bodyPr>
          <a:lstStyle/>
          <a:p>
            <a:pPr algn="ctr"/>
            <a:r>
              <a:rPr lang="en-US" sz="3600" b="1" dirty="0">
                <a:solidFill>
                  <a:srgbClr val="FFFF00"/>
                </a:solidFill>
              </a:rPr>
              <a:t>Why People Believe in Evolution</a:t>
            </a:r>
          </a:p>
        </p:txBody>
      </p:sp>
      <p:pic>
        <p:nvPicPr>
          <p:cNvPr id="3" name="Picture 2">
            <a:extLst>
              <a:ext uri="{FF2B5EF4-FFF2-40B4-BE49-F238E27FC236}">
                <a16:creationId xmlns:a16="http://schemas.microsoft.com/office/drawing/2014/main" id="{94C4687F-2B93-719F-971F-7B1C328784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1687" y="1568986"/>
            <a:ext cx="8707774" cy="4901751"/>
          </a:xfrm>
          <a:prstGeom prst="rect">
            <a:avLst/>
          </a:prstGeom>
        </p:spPr>
      </p:pic>
      <p:sp>
        <p:nvSpPr>
          <p:cNvPr id="7" name="TextBox 6">
            <a:extLst>
              <a:ext uri="{FF2B5EF4-FFF2-40B4-BE49-F238E27FC236}">
                <a16:creationId xmlns:a16="http://schemas.microsoft.com/office/drawing/2014/main" id="{876BAA0E-30CC-EEFB-02C2-CBE6DDAD9A6C}"/>
              </a:ext>
            </a:extLst>
          </p:cNvPr>
          <p:cNvSpPr txBox="1"/>
          <p:nvPr/>
        </p:nvSpPr>
        <p:spPr>
          <a:xfrm>
            <a:off x="441329" y="6485349"/>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2100416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5F3FDA-942D-173A-7A1A-2547733E24BD}"/>
              </a:ext>
            </a:extLst>
          </p:cNvPr>
          <p:cNvSpPr txBox="1"/>
          <p:nvPr/>
        </p:nvSpPr>
        <p:spPr>
          <a:xfrm>
            <a:off x="2491530" y="671119"/>
            <a:ext cx="7214532" cy="646331"/>
          </a:xfrm>
          <a:prstGeom prst="rect">
            <a:avLst/>
          </a:prstGeom>
          <a:noFill/>
          <a:ln w="31750">
            <a:solidFill>
              <a:schemeClr val="tx1"/>
            </a:solidFill>
          </a:ln>
        </p:spPr>
        <p:txBody>
          <a:bodyPr wrap="square" rtlCol="0">
            <a:spAutoFit/>
          </a:bodyPr>
          <a:lstStyle/>
          <a:p>
            <a:pPr algn="ctr"/>
            <a:r>
              <a:rPr lang="en-US" sz="3600" b="1" dirty="0">
                <a:solidFill>
                  <a:srgbClr val="FFFF00"/>
                </a:solidFill>
              </a:rPr>
              <a:t>Why People Believe in Evolution</a:t>
            </a:r>
          </a:p>
        </p:txBody>
      </p:sp>
      <p:sp>
        <p:nvSpPr>
          <p:cNvPr id="2" name="TextBox 1">
            <a:extLst>
              <a:ext uri="{FF2B5EF4-FFF2-40B4-BE49-F238E27FC236}">
                <a16:creationId xmlns:a16="http://schemas.microsoft.com/office/drawing/2014/main" id="{F6D466DF-CC12-9AAF-3CA7-A0F2753090B0}"/>
              </a:ext>
            </a:extLst>
          </p:cNvPr>
          <p:cNvSpPr txBox="1"/>
          <p:nvPr/>
        </p:nvSpPr>
        <p:spPr>
          <a:xfrm>
            <a:off x="931178" y="1501629"/>
            <a:ext cx="10385570" cy="523220"/>
          </a:xfrm>
          <a:prstGeom prst="rect">
            <a:avLst/>
          </a:prstGeom>
          <a:noFill/>
        </p:spPr>
        <p:txBody>
          <a:bodyPr wrap="square" rtlCol="0">
            <a:spAutoFit/>
          </a:bodyPr>
          <a:lstStyle/>
          <a:p>
            <a:pPr marR="0" algn="ctr">
              <a:spcBef>
                <a:spcPts val="300"/>
              </a:spcBef>
              <a:spcAft>
                <a:spcPts val="300"/>
              </a:spcAft>
              <a:tabLst>
                <a:tab pos="457200" algn="l"/>
                <a:tab pos="914400" algn="l"/>
                <a:tab pos="1371600" algn="l"/>
                <a:tab pos="3246120" algn="ctr"/>
              </a:tabLst>
            </a:pPr>
            <a:r>
              <a:rPr lang="en-US" sz="2800" b="1" dirty="0">
                <a:solidFill>
                  <a:schemeClr val="accent1"/>
                </a:solidFill>
                <a:effectLst/>
              </a:rPr>
              <a:t>Suppression of Evidence</a:t>
            </a:r>
          </a:p>
        </p:txBody>
      </p:sp>
    </p:spTree>
    <p:extLst>
      <p:ext uri="{BB962C8B-B14F-4D97-AF65-F5344CB8AC3E}">
        <p14:creationId xmlns:p14="http://schemas.microsoft.com/office/powerpoint/2010/main" val="3528177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5F3FDA-942D-173A-7A1A-2547733E24BD}"/>
              </a:ext>
            </a:extLst>
          </p:cNvPr>
          <p:cNvSpPr txBox="1"/>
          <p:nvPr/>
        </p:nvSpPr>
        <p:spPr>
          <a:xfrm>
            <a:off x="2491530" y="671119"/>
            <a:ext cx="7214532" cy="646331"/>
          </a:xfrm>
          <a:prstGeom prst="rect">
            <a:avLst/>
          </a:prstGeom>
          <a:noFill/>
          <a:ln w="31750">
            <a:solidFill>
              <a:schemeClr val="tx1"/>
            </a:solidFill>
          </a:ln>
        </p:spPr>
        <p:txBody>
          <a:bodyPr wrap="square" rtlCol="0">
            <a:spAutoFit/>
          </a:bodyPr>
          <a:lstStyle/>
          <a:p>
            <a:pPr algn="ctr"/>
            <a:r>
              <a:rPr lang="en-US" sz="3600" b="1" dirty="0">
                <a:solidFill>
                  <a:srgbClr val="FFFF00"/>
                </a:solidFill>
              </a:rPr>
              <a:t>Why People Believe in Evolution</a:t>
            </a:r>
          </a:p>
        </p:txBody>
      </p:sp>
      <p:sp>
        <p:nvSpPr>
          <p:cNvPr id="2" name="TextBox 1">
            <a:extLst>
              <a:ext uri="{FF2B5EF4-FFF2-40B4-BE49-F238E27FC236}">
                <a16:creationId xmlns:a16="http://schemas.microsoft.com/office/drawing/2014/main" id="{F6D466DF-CC12-9AAF-3CA7-A0F2753090B0}"/>
              </a:ext>
            </a:extLst>
          </p:cNvPr>
          <p:cNvSpPr txBox="1"/>
          <p:nvPr/>
        </p:nvSpPr>
        <p:spPr>
          <a:xfrm>
            <a:off x="931178" y="1501629"/>
            <a:ext cx="10385570" cy="3654847"/>
          </a:xfrm>
          <a:prstGeom prst="rect">
            <a:avLst/>
          </a:prstGeom>
          <a:noFill/>
        </p:spPr>
        <p:txBody>
          <a:bodyPr wrap="square" rtlCol="0">
            <a:spAutoFit/>
          </a:bodyPr>
          <a:lstStyle/>
          <a:p>
            <a:pPr marR="0" algn="ctr">
              <a:spcBef>
                <a:spcPts val="300"/>
              </a:spcBef>
              <a:spcAft>
                <a:spcPts val="300"/>
              </a:spcAft>
              <a:tabLst>
                <a:tab pos="457200" algn="l"/>
                <a:tab pos="914400" algn="l"/>
                <a:tab pos="1371600" algn="l"/>
                <a:tab pos="3246120" algn="ctr"/>
              </a:tabLst>
            </a:pPr>
            <a:r>
              <a:rPr lang="en-US" sz="2800" b="1" dirty="0">
                <a:solidFill>
                  <a:schemeClr val="accent1"/>
                </a:solidFill>
                <a:effectLst/>
              </a:rPr>
              <a:t>Suppression of Evidence</a:t>
            </a:r>
          </a:p>
          <a:p>
            <a:pPr marR="274320" algn="ctr">
              <a:spcBef>
                <a:spcPts val="300"/>
              </a:spcBef>
              <a:spcAft>
                <a:spcPts val="300"/>
              </a:spcAft>
              <a:tabLst>
                <a:tab pos="457200" algn="l"/>
                <a:tab pos="914400" algn="l"/>
                <a:tab pos="1371600" algn="l"/>
                <a:tab pos="3246120" algn="ctr"/>
              </a:tabLst>
            </a:pPr>
            <a:r>
              <a:rPr lang="en-US" sz="2800" dirty="0">
                <a:solidFill>
                  <a:schemeClr val="tx2"/>
                </a:solidFill>
                <a:effectLst/>
                <a:ea typeface="Times New Roman" panose="02020603050405020304" pitchFamily="18" charset="0"/>
                <a:cs typeface="Times New Roman" panose="02020603050405020304" pitchFamily="18" charset="0"/>
              </a:rPr>
              <a:t>“…scientific men rally to the defense of a doctrine they are unable to define scientifically, much less demonstrate with scientific rigor, attempting to maintain its credit with the public by the suppression of criticism</a:t>
            </a:r>
            <a:r>
              <a:rPr lang="en-US" sz="2800" dirty="0">
                <a:solidFill>
                  <a:schemeClr val="tx2"/>
                </a:solidFill>
                <a:ea typeface="Times New Roman" panose="02020603050405020304" pitchFamily="18" charset="0"/>
                <a:cs typeface="Times New Roman" panose="02020603050405020304" pitchFamily="18" charset="0"/>
              </a:rPr>
              <a:t>…” (Introduction to a reprint of Darwin’s </a:t>
            </a:r>
            <a:r>
              <a:rPr lang="en-US" sz="2800" i="1" dirty="0">
                <a:solidFill>
                  <a:schemeClr val="tx2"/>
                </a:solidFill>
                <a:ea typeface="Times New Roman" panose="02020603050405020304" pitchFamily="18" charset="0"/>
                <a:cs typeface="Times New Roman" panose="02020603050405020304" pitchFamily="18" charset="0"/>
              </a:rPr>
              <a:t>Origin of Species </a:t>
            </a:r>
            <a:r>
              <a:rPr lang="en-US" sz="2800" dirty="0">
                <a:solidFill>
                  <a:schemeClr val="tx2"/>
                </a:solidFill>
                <a:effectLst/>
                <a:ea typeface="Times New Roman" panose="02020603050405020304" pitchFamily="18" charset="0"/>
                <a:cs typeface="Times New Roman" panose="02020603050405020304" pitchFamily="18" charset="0"/>
              </a:rPr>
              <a:t>via </a:t>
            </a:r>
            <a:r>
              <a:rPr lang="en-US" sz="2800" i="1" dirty="0">
                <a:solidFill>
                  <a:schemeClr val="tx2"/>
                </a:solidFill>
                <a:effectLst/>
                <a:ea typeface="Times New Roman" panose="02020603050405020304" pitchFamily="18" charset="0"/>
                <a:cs typeface="Times New Roman" panose="02020603050405020304" pitchFamily="18" charset="0"/>
              </a:rPr>
              <a:t>Handbook of Religious Quotations</a:t>
            </a:r>
            <a:r>
              <a:rPr lang="en-US" sz="2800" dirty="0">
                <a:solidFill>
                  <a:schemeClr val="tx2"/>
                </a:solidFill>
                <a:effectLst/>
                <a:ea typeface="Times New Roman" panose="02020603050405020304" pitchFamily="18" charset="0"/>
                <a:cs typeface="Times New Roman" panose="02020603050405020304" pitchFamily="18" charset="0"/>
              </a:rPr>
              <a:t>, page 64)</a:t>
            </a:r>
          </a:p>
          <a:p>
            <a:pPr marR="0" algn="ctr">
              <a:spcBef>
                <a:spcPts val="0"/>
              </a:spcBef>
              <a:spcAft>
                <a:spcPts val="0"/>
              </a:spcAft>
              <a:tabLst>
                <a:tab pos="457200" algn="l"/>
                <a:tab pos="914400" algn="l"/>
                <a:tab pos="1371600" algn="l"/>
                <a:tab pos="3246120" algn="ctr"/>
              </a:tabLst>
            </a:pPr>
            <a:r>
              <a:rPr lang="en-US" sz="2800" dirty="0">
                <a:solidFill>
                  <a:schemeClr val="tx2"/>
                </a:solidFill>
                <a:effectLst/>
                <a:ea typeface="Times New Roman" panose="02020603050405020304" pitchFamily="18" charset="0"/>
                <a:cs typeface="Times New Roman" panose="02020603050405020304" pitchFamily="18" charset="0"/>
              </a:rPr>
              <a:t>Matthew 7:13,14 </a:t>
            </a:r>
          </a:p>
        </p:txBody>
      </p:sp>
    </p:spTree>
    <p:extLst>
      <p:ext uri="{BB962C8B-B14F-4D97-AF65-F5344CB8AC3E}">
        <p14:creationId xmlns:p14="http://schemas.microsoft.com/office/powerpoint/2010/main" val="1215281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5F3FDA-942D-173A-7A1A-2547733E24BD}"/>
              </a:ext>
            </a:extLst>
          </p:cNvPr>
          <p:cNvSpPr txBox="1"/>
          <p:nvPr/>
        </p:nvSpPr>
        <p:spPr>
          <a:xfrm>
            <a:off x="2491530" y="671119"/>
            <a:ext cx="7214532" cy="646331"/>
          </a:xfrm>
          <a:prstGeom prst="rect">
            <a:avLst/>
          </a:prstGeom>
          <a:noFill/>
          <a:ln w="31750">
            <a:solidFill>
              <a:schemeClr val="tx1"/>
            </a:solidFill>
          </a:ln>
        </p:spPr>
        <p:txBody>
          <a:bodyPr wrap="square" rtlCol="0">
            <a:spAutoFit/>
          </a:bodyPr>
          <a:lstStyle/>
          <a:p>
            <a:pPr algn="ctr"/>
            <a:r>
              <a:rPr lang="en-US" sz="3600" b="1" dirty="0">
                <a:solidFill>
                  <a:srgbClr val="FFFF00"/>
                </a:solidFill>
              </a:rPr>
              <a:t>Why People Believe in Evolution</a:t>
            </a:r>
          </a:p>
        </p:txBody>
      </p:sp>
      <p:sp>
        <p:nvSpPr>
          <p:cNvPr id="2" name="TextBox 1">
            <a:extLst>
              <a:ext uri="{FF2B5EF4-FFF2-40B4-BE49-F238E27FC236}">
                <a16:creationId xmlns:a16="http://schemas.microsoft.com/office/drawing/2014/main" id="{F6D466DF-CC12-9AAF-3CA7-A0F2753090B0}"/>
              </a:ext>
            </a:extLst>
          </p:cNvPr>
          <p:cNvSpPr txBox="1"/>
          <p:nvPr/>
        </p:nvSpPr>
        <p:spPr>
          <a:xfrm>
            <a:off x="922789" y="1501629"/>
            <a:ext cx="10385570" cy="2008242"/>
          </a:xfrm>
          <a:prstGeom prst="rect">
            <a:avLst/>
          </a:prstGeom>
          <a:noFill/>
        </p:spPr>
        <p:txBody>
          <a:bodyPr wrap="square" rtlCol="0">
            <a:spAutoFit/>
          </a:bodyPr>
          <a:lstStyle/>
          <a:p>
            <a:pPr marR="0" algn="ctr">
              <a:spcBef>
                <a:spcPts val="1200"/>
              </a:spcBef>
              <a:spcAft>
                <a:spcPts val="300"/>
              </a:spcAft>
              <a:tabLst>
                <a:tab pos="457200" algn="l"/>
                <a:tab pos="914400" algn="l"/>
                <a:tab pos="1371600" algn="l"/>
                <a:tab pos="3246120" algn="ctr"/>
              </a:tabLst>
            </a:pPr>
            <a:r>
              <a:rPr lang="en-US" sz="2800" b="1" dirty="0">
                <a:solidFill>
                  <a:schemeClr val="accent1"/>
                </a:solidFill>
                <a:effectLst/>
              </a:rPr>
              <a:t>Suppression of Evidence</a:t>
            </a:r>
            <a:br>
              <a:rPr lang="en-US" sz="2800" b="1" dirty="0">
                <a:solidFill>
                  <a:schemeClr val="accent1"/>
                </a:solidFill>
                <a:effectLst/>
              </a:rPr>
            </a:br>
            <a:r>
              <a:rPr lang="en-US" sz="2800" dirty="0">
                <a:solidFill>
                  <a:schemeClr val="tx2"/>
                </a:solidFill>
                <a:effectLst/>
                <a:ea typeface="Times New Roman" panose="02020603050405020304" pitchFamily="18" charset="0"/>
                <a:cs typeface="Times New Roman" panose="02020603050405020304" pitchFamily="18" charset="0"/>
              </a:rPr>
              <a:t>Matthew 7:13,14 </a:t>
            </a:r>
          </a:p>
          <a:p>
            <a:pPr marR="0" algn="ctr">
              <a:spcBef>
                <a:spcPts val="1200"/>
              </a:spcBef>
              <a:spcAft>
                <a:spcPts val="0"/>
              </a:spcAft>
              <a:tabLst>
                <a:tab pos="457200" algn="l"/>
                <a:tab pos="914400" algn="l"/>
                <a:tab pos="1371600" algn="l"/>
                <a:tab pos="3246120" algn="ctr"/>
              </a:tabLst>
            </a:pPr>
            <a:r>
              <a:rPr lang="en-US" sz="2800" b="1" dirty="0">
                <a:solidFill>
                  <a:schemeClr val="accent1"/>
                </a:solidFill>
                <a:effectLst/>
              </a:rPr>
              <a:t>Consensus of Scientists</a:t>
            </a:r>
            <a:br>
              <a:rPr lang="en-US" sz="2800" b="1" dirty="0">
                <a:solidFill>
                  <a:schemeClr val="accent1"/>
                </a:solidFill>
                <a:effectLst/>
              </a:rPr>
            </a:br>
            <a:r>
              <a:rPr lang="en-US" sz="2800" dirty="0">
                <a:solidFill>
                  <a:schemeClr val="tx2"/>
                </a:solidFill>
                <a:effectLst/>
                <a:ea typeface="Times New Roman" panose="02020603050405020304" pitchFamily="18" charset="0"/>
                <a:cs typeface="Times New Roman" panose="02020603050405020304" pitchFamily="18" charset="0"/>
              </a:rPr>
              <a:t>1 Corinthians 1:21-23 </a:t>
            </a:r>
            <a:r>
              <a:rPr lang="en-US" sz="2800" b="1" dirty="0">
                <a:solidFill>
                  <a:schemeClr val="accent1"/>
                </a:solidFill>
                <a:effectLst/>
              </a:rPr>
              <a:t> </a:t>
            </a:r>
          </a:p>
        </p:txBody>
      </p:sp>
    </p:spTree>
    <p:extLst>
      <p:ext uri="{BB962C8B-B14F-4D97-AF65-F5344CB8AC3E}">
        <p14:creationId xmlns:p14="http://schemas.microsoft.com/office/powerpoint/2010/main" val="1830557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5F3FDA-942D-173A-7A1A-2547733E24BD}"/>
              </a:ext>
            </a:extLst>
          </p:cNvPr>
          <p:cNvSpPr txBox="1"/>
          <p:nvPr/>
        </p:nvSpPr>
        <p:spPr>
          <a:xfrm>
            <a:off x="2491530" y="671119"/>
            <a:ext cx="7214532" cy="646331"/>
          </a:xfrm>
          <a:prstGeom prst="rect">
            <a:avLst/>
          </a:prstGeom>
          <a:noFill/>
          <a:ln w="31750">
            <a:solidFill>
              <a:schemeClr val="tx1"/>
            </a:solidFill>
          </a:ln>
        </p:spPr>
        <p:txBody>
          <a:bodyPr wrap="square" rtlCol="0">
            <a:spAutoFit/>
          </a:bodyPr>
          <a:lstStyle/>
          <a:p>
            <a:pPr algn="ctr"/>
            <a:r>
              <a:rPr lang="en-US" sz="3600" b="1" dirty="0">
                <a:solidFill>
                  <a:srgbClr val="FFFF00"/>
                </a:solidFill>
              </a:rPr>
              <a:t>Why People Believe in Evolution</a:t>
            </a:r>
          </a:p>
        </p:txBody>
      </p:sp>
      <p:sp>
        <p:nvSpPr>
          <p:cNvPr id="2" name="TextBox 1">
            <a:extLst>
              <a:ext uri="{FF2B5EF4-FFF2-40B4-BE49-F238E27FC236}">
                <a16:creationId xmlns:a16="http://schemas.microsoft.com/office/drawing/2014/main" id="{F6D466DF-CC12-9AAF-3CA7-A0F2753090B0}"/>
              </a:ext>
            </a:extLst>
          </p:cNvPr>
          <p:cNvSpPr txBox="1"/>
          <p:nvPr/>
        </p:nvSpPr>
        <p:spPr>
          <a:xfrm>
            <a:off x="922789" y="1501629"/>
            <a:ext cx="10385570" cy="2593018"/>
          </a:xfrm>
          <a:prstGeom prst="rect">
            <a:avLst/>
          </a:prstGeom>
          <a:noFill/>
        </p:spPr>
        <p:txBody>
          <a:bodyPr wrap="square" rtlCol="0">
            <a:spAutoFit/>
          </a:bodyPr>
          <a:lstStyle/>
          <a:p>
            <a:pPr marR="0" algn="ctr">
              <a:spcBef>
                <a:spcPts val="1200"/>
              </a:spcBef>
              <a:spcAft>
                <a:spcPts val="300"/>
              </a:spcAft>
              <a:tabLst>
                <a:tab pos="457200" algn="l"/>
                <a:tab pos="914400" algn="l"/>
                <a:tab pos="1371600" algn="l"/>
                <a:tab pos="3246120" algn="ctr"/>
              </a:tabLst>
            </a:pPr>
            <a:r>
              <a:rPr lang="en-US" sz="2800" b="1" dirty="0">
                <a:solidFill>
                  <a:schemeClr val="accent1"/>
                </a:solidFill>
                <a:effectLst/>
              </a:rPr>
              <a:t>Suppression of Evidence</a:t>
            </a:r>
            <a:br>
              <a:rPr lang="en-US" sz="2800" b="1" dirty="0">
                <a:solidFill>
                  <a:schemeClr val="accent1"/>
                </a:solidFill>
                <a:effectLst/>
              </a:rPr>
            </a:br>
            <a:r>
              <a:rPr lang="en-US" sz="2800" dirty="0">
                <a:solidFill>
                  <a:schemeClr val="tx2"/>
                </a:solidFill>
                <a:effectLst/>
                <a:ea typeface="Times New Roman" panose="02020603050405020304" pitchFamily="18" charset="0"/>
                <a:cs typeface="Times New Roman" panose="02020603050405020304" pitchFamily="18" charset="0"/>
              </a:rPr>
              <a:t>Matthew 7:13,14 </a:t>
            </a:r>
          </a:p>
          <a:p>
            <a:pPr marR="0" algn="ctr">
              <a:spcBef>
                <a:spcPts val="1200"/>
              </a:spcBef>
              <a:spcAft>
                <a:spcPts val="0"/>
              </a:spcAft>
              <a:tabLst>
                <a:tab pos="457200" algn="l"/>
                <a:tab pos="914400" algn="l"/>
                <a:tab pos="1371600" algn="l"/>
                <a:tab pos="3246120" algn="ctr"/>
              </a:tabLst>
            </a:pPr>
            <a:r>
              <a:rPr lang="en-US" sz="2800" b="1" dirty="0">
                <a:solidFill>
                  <a:schemeClr val="accent1"/>
                </a:solidFill>
                <a:effectLst/>
              </a:rPr>
              <a:t>Consensus of Scientists</a:t>
            </a:r>
            <a:br>
              <a:rPr lang="en-US" sz="2800" b="1" dirty="0">
                <a:solidFill>
                  <a:schemeClr val="accent1"/>
                </a:solidFill>
                <a:effectLst/>
              </a:rPr>
            </a:br>
            <a:r>
              <a:rPr lang="en-US" sz="2800" dirty="0">
                <a:solidFill>
                  <a:schemeClr val="tx2"/>
                </a:solidFill>
                <a:effectLst/>
                <a:ea typeface="Times New Roman" panose="02020603050405020304" pitchFamily="18" charset="0"/>
                <a:cs typeface="Times New Roman" panose="02020603050405020304" pitchFamily="18" charset="0"/>
              </a:rPr>
              <a:t>1 Corinthians 1:21-23</a:t>
            </a:r>
          </a:p>
          <a:p>
            <a:pPr marR="0" algn="ctr">
              <a:spcBef>
                <a:spcPts val="1200"/>
              </a:spcBef>
              <a:spcAft>
                <a:spcPts val="0"/>
              </a:spcAft>
              <a:tabLst>
                <a:tab pos="457200" algn="l"/>
                <a:tab pos="914400" algn="l"/>
                <a:tab pos="1371600" algn="l"/>
                <a:tab pos="3246120" algn="ctr"/>
              </a:tabLst>
            </a:pPr>
            <a:r>
              <a:rPr lang="en-US" sz="2800" b="1" dirty="0">
                <a:solidFill>
                  <a:schemeClr val="accent1"/>
                </a:solidFill>
                <a:effectLst/>
              </a:rPr>
              <a:t>Ulterior Motives</a:t>
            </a:r>
          </a:p>
        </p:txBody>
      </p:sp>
    </p:spTree>
    <p:extLst>
      <p:ext uri="{BB962C8B-B14F-4D97-AF65-F5344CB8AC3E}">
        <p14:creationId xmlns:p14="http://schemas.microsoft.com/office/powerpoint/2010/main" val="10030205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5F3FDA-942D-173A-7A1A-2547733E24BD}"/>
              </a:ext>
            </a:extLst>
          </p:cNvPr>
          <p:cNvSpPr txBox="1"/>
          <p:nvPr/>
        </p:nvSpPr>
        <p:spPr>
          <a:xfrm>
            <a:off x="2491530" y="671119"/>
            <a:ext cx="7214532" cy="646331"/>
          </a:xfrm>
          <a:prstGeom prst="rect">
            <a:avLst/>
          </a:prstGeom>
          <a:noFill/>
          <a:ln w="31750">
            <a:solidFill>
              <a:schemeClr val="tx1"/>
            </a:solidFill>
          </a:ln>
        </p:spPr>
        <p:txBody>
          <a:bodyPr wrap="square" rtlCol="0">
            <a:spAutoFit/>
          </a:bodyPr>
          <a:lstStyle/>
          <a:p>
            <a:pPr algn="ctr"/>
            <a:r>
              <a:rPr lang="en-US" sz="3600" b="1" dirty="0">
                <a:solidFill>
                  <a:srgbClr val="FFFF00"/>
                </a:solidFill>
              </a:rPr>
              <a:t>Why People Believe in Evolution</a:t>
            </a:r>
          </a:p>
        </p:txBody>
      </p:sp>
      <p:sp>
        <p:nvSpPr>
          <p:cNvPr id="2" name="TextBox 1">
            <a:extLst>
              <a:ext uri="{FF2B5EF4-FFF2-40B4-BE49-F238E27FC236}">
                <a16:creationId xmlns:a16="http://schemas.microsoft.com/office/drawing/2014/main" id="{F6D466DF-CC12-9AAF-3CA7-A0F2753090B0}"/>
              </a:ext>
            </a:extLst>
          </p:cNvPr>
          <p:cNvSpPr txBox="1"/>
          <p:nvPr/>
        </p:nvSpPr>
        <p:spPr>
          <a:xfrm>
            <a:off x="906011" y="1501629"/>
            <a:ext cx="10385570" cy="5016758"/>
          </a:xfrm>
          <a:prstGeom prst="rect">
            <a:avLst/>
          </a:prstGeom>
          <a:noFill/>
        </p:spPr>
        <p:txBody>
          <a:bodyPr wrap="square" rtlCol="0">
            <a:spAutoFit/>
          </a:bodyPr>
          <a:lstStyle/>
          <a:p>
            <a:pPr marR="274320">
              <a:spcBef>
                <a:spcPts val="300"/>
              </a:spcBef>
              <a:spcAft>
                <a:spcPts val="300"/>
              </a:spcAft>
              <a:tabLst>
                <a:tab pos="457200" algn="l"/>
                <a:tab pos="914400" algn="l"/>
                <a:tab pos="1371600" algn="l"/>
                <a:tab pos="3246120" algn="ctr"/>
              </a:tabLst>
            </a:pPr>
            <a:r>
              <a:rPr lang="en-US" sz="2800" dirty="0">
                <a:solidFill>
                  <a:schemeClr val="tx2"/>
                </a:solidFill>
                <a:effectLst/>
                <a:ea typeface="Times New Roman" panose="02020603050405020304" pitchFamily="18" charset="0"/>
                <a:cs typeface="Times New Roman" panose="02020603050405020304" pitchFamily="18" charset="0"/>
              </a:rPr>
              <a:t>“I had motives for not wanting the world to have meaning; consequently assumed that it had none, and was able without any difficulty to find satisfying reasons for this assumption ... For myself, as no doubt, for most of my contemporaries, the philosophy of meaninglessness was essentially an instrument of liberation. The liberation we desired was simultaneous liberation from a certain political and economic system, and liberation from a certain system of morality. We objected to the morality because it interfered with our sexual freedom.” – Aldous Huxley (grandson of evolutionist Thomas Huxley) </a:t>
            </a:r>
            <a:r>
              <a:rPr lang="en-US" sz="2000" dirty="0">
                <a:solidFill>
                  <a:schemeClr val="tx2"/>
                </a:solidFill>
                <a:effectLst/>
                <a:ea typeface="Times New Roman" panose="02020603050405020304" pitchFamily="18" charset="0"/>
                <a:cs typeface="Times New Roman" panose="02020603050405020304" pitchFamily="18" charset="0"/>
              </a:rPr>
              <a:t>Confessions of a Professed Atheist,” In: </a:t>
            </a:r>
            <a:r>
              <a:rPr lang="en-US" sz="2000" i="1" dirty="0">
                <a:solidFill>
                  <a:schemeClr val="tx2"/>
                </a:solidFill>
                <a:effectLst/>
                <a:ea typeface="Times New Roman" panose="02020603050405020304" pitchFamily="18" charset="0"/>
                <a:cs typeface="Times New Roman" panose="02020603050405020304" pitchFamily="18" charset="0"/>
              </a:rPr>
              <a:t>Report: Perspectives on the News</a:t>
            </a:r>
            <a:r>
              <a:rPr lang="en-US" sz="2000" dirty="0">
                <a:solidFill>
                  <a:schemeClr val="tx2"/>
                </a:solidFill>
                <a:effectLst/>
                <a:ea typeface="Times New Roman" panose="02020603050405020304" pitchFamily="18" charset="0"/>
                <a:cs typeface="Times New Roman" panose="02020603050405020304" pitchFamily="18" charset="0"/>
              </a:rPr>
              <a:t>, June, 1966, page 19. – </a:t>
            </a:r>
            <a:r>
              <a:rPr lang="en-US" sz="2000" u="sng" dirty="0">
                <a:solidFill>
                  <a:schemeClr val="tx2"/>
                </a:solidFill>
                <a:effectLs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https://www.azquotes.com/quote/719861</a:t>
            </a:r>
            <a:endParaRPr lang="en-US" sz="2800" dirty="0">
              <a:solidFill>
                <a:schemeClr val="tx2"/>
              </a:solidFill>
            </a:endParaRPr>
          </a:p>
        </p:txBody>
      </p:sp>
    </p:spTree>
    <p:extLst>
      <p:ext uri="{BB962C8B-B14F-4D97-AF65-F5344CB8AC3E}">
        <p14:creationId xmlns:p14="http://schemas.microsoft.com/office/powerpoint/2010/main" val="2025067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5F3FDA-942D-173A-7A1A-2547733E24BD}"/>
              </a:ext>
            </a:extLst>
          </p:cNvPr>
          <p:cNvSpPr txBox="1"/>
          <p:nvPr/>
        </p:nvSpPr>
        <p:spPr>
          <a:xfrm>
            <a:off x="2491530" y="671119"/>
            <a:ext cx="7214532" cy="646331"/>
          </a:xfrm>
          <a:prstGeom prst="rect">
            <a:avLst/>
          </a:prstGeom>
          <a:noFill/>
          <a:ln w="31750">
            <a:solidFill>
              <a:schemeClr val="tx1"/>
            </a:solidFill>
          </a:ln>
        </p:spPr>
        <p:txBody>
          <a:bodyPr wrap="square" rtlCol="0">
            <a:spAutoFit/>
          </a:bodyPr>
          <a:lstStyle/>
          <a:p>
            <a:pPr algn="ctr"/>
            <a:r>
              <a:rPr lang="en-US" sz="3600" b="1" dirty="0">
                <a:solidFill>
                  <a:srgbClr val="FFFF00"/>
                </a:solidFill>
              </a:rPr>
              <a:t>Why People Believe in Evolution</a:t>
            </a:r>
          </a:p>
        </p:txBody>
      </p:sp>
      <p:sp>
        <p:nvSpPr>
          <p:cNvPr id="2" name="TextBox 1">
            <a:extLst>
              <a:ext uri="{FF2B5EF4-FFF2-40B4-BE49-F238E27FC236}">
                <a16:creationId xmlns:a16="http://schemas.microsoft.com/office/drawing/2014/main" id="{F6D466DF-CC12-9AAF-3CA7-A0F2753090B0}"/>
              </a:ext>
            </a:extLst>
          </p:cNvPr>
          <p:cNvSpPr txBox="1"/>
          <p:nvPr/>
        </p:nvSpPr>
        <p:spPr>
          <a:xfrm>
            <a:off x="922789" y="1501629"/>
            <a:ext cx="10385570" cy="5178341"/>
          </a:xfrm>
          <a:prstGeom prst="rect">
            <a:avLst/>
          </a:prstGeom>
          <a:noFill/>
        </p:spPr>
        <p:txBody>
          <a:bodyPr wrap="square" rtlCol="0">
            <a:spAutoFit/>
          </a:bodyPr>
          <a:lstStyle/>
          <a:p>
            <a:pPr marR="0" algn="ctr">
              <a:spcBef>
                <a:spcPts val="1200"/>
              </a:spcBef>
              <a:spcAft>
                <a:spcPts val="300"/>
              </a:spcAft>
              <a:tabLst>
                <a:tab pos="457200" algn="l"/>
                <a:tab pos="914400" algn="l"/>
                <a:tab pos="1371600" algn="l"/>
                <a:tab pos="3246120" algn="ctr"/>
              </a:tabLst>
            </a:pPr>
            <a:r>
              <a:rPr lang="en-US" sz="2800" b="1" dirty="0">
                <a:solidFill>
                  <a:schemeClr val="accent1"/>
                </a:solidFill>
                <a:effectLst/>
              </a:rPr>
              <a:t>Suppression of Evidence</a:t>
            </a:r>
            <a:br>
              <a:rPr lang="en-US" sz="2800" b="1" dirty="0">
                <a:solidFill>
                  <a:schemeClr val="accent1"/>
                </a:solidFill>
                <a:effectLst/>
              </a:rPr>
            </a:br>
            <a:r>
              <a:rPr lang="en-US" sz="2800" dirty="0">
                <a:solidFill>
                  <a:schemeClr val="tx2"/>
                </a:solidFill>
                <a:effectLst/>
                <a:ea typeface="Times New Roman" panose="02020603050405020304" pitchFamily="18" charset="0"/>
                <a:cs typeface="Times New Roman" panose="02020603050405020304" pitchFamily="18" charset="0"/>
              </a:rPr>
              <a:t>Matthew 7:13,14 </a:t>
            </a:r>
          </a:p>
          <a:p>
            <a:pPr marR="0" algn="ctr">
              <a:spcBef>
                <a:spcPts val="1200"/>
              </a:spcBef>
              <a:spcAft>
                <a:spcPts val="0"/>
              </a:spcAft>
              <a:tabLst>
                <a:tab pos="457200" algn="l"/>
                <a:tab pos="914400" algn="l"/>
                <a:tab pos="1371600" algn="l"/>
                <a:tab pos="3246120" algn="ctr"/>
              </a:tabLst>
            </a:pPr>
            <a:r>
              <a:rPr lang="en-US" sz="2800" b="1" dirty="0">
                <a:solidFill>
                  <a:schemeClr val="accent1"/>
                </a:solidFill>
                <a:effectLst/>
              </a:rPr>
              <a:t>Consensus of Scientists</a:t>
            </a:r>
            <a:br>
              <a:rPr lang="en-US" sz="2800" b="1" dirty="0">
                <a:solidFill>
                  <a:schemeClr val="accent1"/>
                </a:solidFill>
                <a:effectLst/>
              </a:rPr>
            </a:br>
            <a:r>
              <a:rPr lang="en-US" sz="2800" dirty="0">
                <a:solidFill>
                  <a:schemeClr val="tx2"/>
                </a:solidFill>
                <a:effectLst/>
                <a:ea typeface="Times New Roman" panose="02020603050405020304" pitchFamily="18" charset="0"/>
                <a:cs typeface="Times New Roman" panose="02020603050405020304" pitchFamily="18" charset="0"/>
              </a:rPr>
              <a:t>1 Corinthians 1:21-23</a:t>
            </a:r>
          </a:p>
          <a:p>
            <a:pPr marR="0" algn="ctr">
              <a:spcBef>
                <a:spcPts val="1200"/>
              </a:spcBef>
              <a:spcAft>
                <a:spcPts val="0"/>
              </a:spcAft>
              <a:tabLst>
                <a:tab pos="457200" algn="l"/>
                <a:tab pos="914400" algn="l"/>
                <a:tab pos="1371600" algn="l"/>
                <a:tab pos="3246120" algn="ctr"/>
              </a:tabLst>
            </a:pPr>
            <a:r>
              <a:rPr lang="en-US" sz="2800" b="1" dirty="0">
                <a:solidFill>
                  <a:schemeClr val="accent1"/>
                </a:solidFill>
                <a:effectLst/>
              </a:rPr>
              <a:t>Ulterior Motives</a:t>
            </a:r>
          </a:p>
          <a:p>
            <a:pPr marL="0" marR="0" algn="ctr">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The scientific evidence for creation is stronger than that for evolution. But the issue of creation is primarily a matter, not of </a:t>
            </a:r>
            <a:r>
              <a:rPr lang="en-US" sz="2800" b="1" i="1" dirty="0">
                <a:effectLst/>
                <a:ea typeface="Times New Roman" panose="02020603050405020304" pitchFamily="18" charset="0"/>
                <a:cs typeface="Times New Roman" panose="02020603050405020304" pitchFamily="18" charset="0"/>
              </a:rPr>
              <a:t>science</a:t>
            </a:r>
            <a:r>
              <a:rPr lang="en-US" sz="2800" dirty="0">
                <a:effectLst/>
                <a:ea typeface="Times New Roman" panose="02020603050405020304" pitchFamily="18" charset="0"/>
                <a:cs typeface="Times New Roman" panose="02020603050405020304" pitchFamily="18" charset="0"/>
              </a:rPr>
              <a:t>, but of </a:t>
            </a:r>
            <a:r>
              <a:rPr lang="en-US" sz="2800" b="1" i="1" dirty="0">
                <a:effectLst/>
                <a:ea typeface="Times New Roman" panose="02020603050405020304" pitchFamily="18" charset="0"/>
                <a:cs typeface="Times New Roman" panose="02020603050405020304" pitchFamily="18" charset="0"/>
              </a:rPr>
              <a:t>religion</a:t>
            </a:r>
            <a:r>
              <a:rPr lang="en-US" sz="2800" dirty="0">
                <a:effectLst/>
                <a:ea typeface="Times New Roman" panose="02020603050405020304" pitchFamily="18" charset="0"/>
                <a:cs typeface="Times New Roman" panose="02020603050405020304" pitchFamily="18" charset="0"/>
              </a:rPr>
              <a:t> or philosophy. </a:t>
            </a:r>
          </a:p>
          <a:p>
            <a:pPr marL="0" marR="0" indent="274320" algn="ctr">
              <a:spcBef>
                <a:spcPts val="0"/>
              </a:spcBef>
              <a:spcAft>
                <a:spcPts val="0"/>
              </a:spcAft>
              <a:tabLst>
                <a:tab pos="457200" algn="l"/>
                <a:tab pos="914400" algn="l"/>
                <a:tab pos="1371600" algn="l"/>
                <a:tab pos="3246120" algn="ctr"/>
              </a:tabLst>
            </a:pPr>
            <a:r>
              <a:rPr lang="en-US" sz="2800" dirty="0">
                <a:effectLst/>
                <a:ea typeface="Times New Roman" panose="02020603050405020304" pitchFamily="18" charset="0"/>
                <a:cs typeface="Times New Roman" panose="02020603050405020304" pitchFamily="18" charset="0"/>
              </a:rPr>
              <a:t>Acts 17:11 - Search God’s word with honest hearts. We know It is true because of evidence from fulfilled prophecy and eyewitness testimony of miracles and the resurrection.</a:t>
            </a:r>
          </a:p>
        </p:txBody>
      </p:sp>
    </p:spTree>
    <p:extLst>
      <p:ext uri="{BB962C8B-B14F-4D97-AF65-F5344CB8AC3E}">
        <p14:creationId xmlns:p14="http://schemas.microsoft.com/office/powerpoint/2010/main" val="3776261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85B11384-58D7-218E-B467-CAB50BCAB529}"/>
              </a:ext>
            </a:extLst>
          </p:cNvPr>
          <p:cNvSpPr txBox="1">
            <a:spLocks noChangeArrowheads="1"/>
          </p:cNvSpPr>
          <p:nvPr/>
        </p:nvSpPr>
        <p:spPr>
          <a:xfrm>
            <a:off x="414779" y="341128"/>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a:t>
            </a:r>
            <a:r>
              <a:rPr lang="en-US" sz="2800" b="1">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2023</a:t>
            </a:r>
            <a:endPar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https://BibleStudyLessons.com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06782F66-666F-E42A-B188-337064B88DDE}"/>
              </a:ext>
            </a:extLst>
          </p:cNvPr>
          <p:cNvSpPr txBox="1"/>
          <p:nvPr/>
        </p:nvSpPr>
        <p:spPr>
          <a:xfrm>
            <a:off x="1036948" y="6342736"/>
            <a:ext cx="2611226" cy="338554"/>
          </a:xfrm>
          <a:prstGeom prst="rect">
            <a:avLst/>
          </a:prstGeom>
          <a:solidFill>
            <a:schemeClr val="bg1"/>
          </a:solidFill>
        </p:spPr>
        <p:txBody>
          <a:bodyPr wrap="square" rtlCol="0">
            <a:spAutoFit/>
          </a:bodyPr>
          <a:lstStyle/>
          <a:p>
            <a:pPr algn="ct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biblestudylessons.com</a:t>
            </a:r>
            <a:r>
              <a:rPr lang="en-US" sz="16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Tree>
    <p:extLst>
      <p:ext uri="{BB962C8B-B14F-4D97-AF65-F5344CB8AC3E}">
        <p14:creationId xmlns:p14="http://schemas.microsoft.com/office/powerpoint/2010/main" val="1334543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Tahoma-Trebuchet">
      <a:majorFont>
        <a:latin typeface="Tahoma"/>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d-04.pub.potx" id="{50BEE432-CEA4-4ACD-9862-6D169C303FE9}" vid="{8522E3B6-9A06-4076-B099-312DED0689C2}"/>
    </a:ext>
  </a:extLst>
</a:theme>
</file>

<file path=docProps/app.xml><?xml version="1.0" encoding="utf-8"?>
<Properties xmlns="http://schemas.openxmlformats.org/officeDocument/2006/extended-properties" xmlns:vt="http://schemas.openxmlformats.org/officeDocument/2006/docPropsVTypes">
  <Template>Red-04.pub</Template>
  <TotalTime>31</TotalTime>
  <Words>476</Words>
  <Application>Microsoft Office PowerPoint</Application>
  <PresentationFormat>Widescreen</PresentationFormat>
  <Paragraphs>31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Tahoma</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Pratte</dc:creator>
  <cp:lastModifiedBy>David Pratte</cp:lastModifiedBy>
  <cp:revision>30</cp:revision>
  <dcterms:created xsi:type="dcterms:W3CDTF">2023-02-28T00:06:58Z</dcterms:created>
  <dcterms:modified xsi:type="dcterms:W3CDTF">2023-04-06T18:22:01Z</dcterms:modified>
</cp:coreProperties>
</file>