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2" r:id="rId2"/>
    <p:sldId id="256" r:id="rId3"/>
    <p:sldId id="263" r:id="rId4"/>
    <p:sldId id="279" r:id="rId5"/>
    <p:sldId id="280" r:id="rId6"/>
    <p:sldId id="264" r:id="rId7"/>
    <p:sldId id="265" r:id="rId8"/>
    <p:sldId id="257" r:id="rId9"/>
    <p:sldId id="266" r:id="rId10"/>
    <p:sldId id="267" r:id="rId11"/>
    <p:sldId id="258" r:id="rId12"/>
    <p:sldId id="268" r:id="rId13"/>
    <p:sldId id="274" r:id="rId14"/>
    <p:sldId id="277" r:id="rId15"/>
    <p:sldId id="276" r:id="rId16"/>
    <p:sldId id="278" r:id="rId17"/>
    <p:sldId id="281" r:id="rId18"/>
    <p:sldId id="259" r:id="rId19"/>
    <p:sldId id="270" r:id="rId20"/>
    <p:sldId id="271" r:id="rId21"/>
    <p:sldId id="272" r:id="rId22"/>
    <p:sldId id="273" r:id="rId23"/>
    <p:sldId id="261" r:id="rId24"/>
    <p:sldId id="260" r:id="rId25"/>
  </p:sldIdLst>
  <p:sldSz cx="12192000" cy="6858000"/>
  <p:notesSz cx="6858000" cy="9144000"/>
  <p:embeddedFontLst>
    <p:embeddedFont>
      <p:font typeface="Segoe UI Black" panose="020B0A02040204020203" pitchFamily="34" charset="0"/>
      <p:bold r:id="rId26"/>
      <p:boldItalic r:id="rId27"/>
    </p:embeddedFont>
    <p:embeddedFont>
      <p:font typeface="Tahoma" panose="020B0604030504040204" pitchFamily="34" charset="0"/>
      <p:regular r:id="rId28"/>
      <p:bold r:id="rId29"/>
    </p:embeddedFont>
    <p:embeddedFont>
      <p:font typeface="Trebuchet MS" panose="020B0603020202020204" pitchFamily="34" charset="0"/>
      <p:regular r:id="rId30"/>
      <p:bold r:id="rId31"/>
      <p:italic r:id="rId32"/>
      <p:boldItalic r:id="rId33"/>
    </p:embeddedFont>
  </p:embeddedFont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8243"/>
    <a:srgbClr val="85582B"/>
    <a:srgbClr val="422C16"/>
    <a:srgbClr val="660066"/>
    <a:srgbClr val="025198"/>
    <a:srgbClr val="000099"/>
    <a:srgbClr val="0C788E"/>
    <a:srgbClr val="1C1C1C"/>
    <a:srgbClr val="000058"/>
    <a:srgbClr val="2E1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52" autoAdjust="0"/>
  </p:normalViewPr>
  <p:slideViewPr>
    <p:cSldViewPr showGuides="1">
      <p:cViewPr varScale="1">
        <p:scale>
          <a:sx n="69" d="100"/>
          <a:sy n="69" d="100"/>
        </p:scale>
        <p:origin x="79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65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6D67B2-78B3-417C-8ADB-691E402CCE78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93755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A6057D-A6A6-448B-8FA0-07881533655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74388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862A1D-55A1-4789-BF0F-B8D905E3066E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19947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612153-9825-4252-AA87-1298A40ACA2C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074317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01C299-2192-42DC-90C9-CA40AA2D717F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07413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C19624-EB28-4190-8D0B-2A3B6DCAC295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46173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98D6F6-D68C-45AD-AB8E-CC28D2164394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90750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3884B2-84F8-4FC1-8849-9E0647B26F0F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18891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20CD8A-2AAE-4D99-8ABE-AF17E8A58069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541330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5CE3F2-F3CD-4007-A36B-7802B8AA8433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97267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A815E7-4FC8-4486-ACF6-712CEC8CDEC0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09112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2C16"/>
            </a:gs>
            <a:gs pos="52000">
              <a:srgbClr val="85582B"/>
            </a:gs>
            <a:gs pos="95000">
              <a:srgbClr val="422C16"/>
            </a:gs>
          </a:gsLst>
          <a:path path="rect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9339F42-5212-46CB-94C7-D72B6D6CAC96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studylessons.com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studylessons.com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2C16"/>
            </a:gs>
            <a:gs pos="52000">
              <a:srgbClr val="85582B"/>
            </a:gs>
            <a:gs pos="95000">
              <a:srgbClr val="422C1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8F7630-B856-8871-D24B-78DBE43AE962}"/>
              </a:ext>
            </a:extLst>
          </p:cNvPr>
          <p:cNvSpPr txBox="1"/>
          <p:nvPr/>
        </p:nvSpPr>
        <p:spPr>
          <a:xfrm>
            <a:off x="2819400" y="685800"/>
            <a:ext cx="6553200" cy="707886"/>
          </a:xfrm>
          <a:prstGeom prst="rect">
            <a:avLst/>
          </a:prstGeom>
          <a:gradFill>
            <a:gsLst>
              <a:gs pos="0">
                <a:srgbClr val="422C16"/>
              </a:gs>
              <a:gs pos="52000">
                <a:srgbClr val="85582B"/>
              </a:gs>
              <a:gs pos="95000">
                <a:srgbClr val="422C16"/>
              </a:gs>
            </a:gsLst>
            <a:lin ang="16200000" scaled="1"/>
          </a:gradFill>
          <a:ln w="50800">
            <a:solidFill>
              <a:srgbClr val="C18243"/>
            </a:solidFill>
          </a:ln>
          <a:effectLst>
            <a:outerShdw blurRad="50800" dist="203200" dir="2700000" algn="tl" rotWithShape="0">
              <a:prstClr val="black">
                <a:alpha val="54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+mj-lt"/>
              </a:rPr>
              <a:t>Works and Salvation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573CC4-8EAF-5952-1726-E5E9AD64A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526" y="2209800"/>
            <a:ext cx="4105274" cy="27955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8B0D0E-F0D7-F4B5-7974-54D1BA8D5334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2C16"/>
            </a:gs>
            <a:gs pos="52000">
              <a:srgbClr val="85582B"/>
            </a:gs>
            <a:gs pos="95000">
              <a:srgbClr val="422C1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8F7630-B856-8871-D24B-78DBE43AE962}"/>
              </a:ext>
            </a:extLst>
          </p:cNvPr>
          <p:cNvSpPr txBox="1"/>
          <p:nvPr/>
        </p:nvSpPr>
        <p:spPr>
          <a:xfrm>
            <a:off x="2133600" y="533400"/>
            <a:ext cx="8001000" cy="584775"/>
          </a:xfrm>
          <a:prstGeom prst="rect">
            <a:avLst/>
          </a:prstGeom>
          <a:gradFill>
            <a:gsLst>
              <a:gs pos="0">
                <a:srgbClr val="422C16"/>
              </a:gs>
              <a:gs pos="52000">
                <a:srgbClr val="85582B"/>
              </a:gs>
              <a:gs pos="95000">
                <a:srgbClr val="422C16"/>
              </a:gs>
            </a:gsLst>
            <a:lin ang="16200000" scaled="1"/>
          </a:gradFill>
          <a:ln w="50800">
            <a:solidFill>
              <a:srgbClr val="C18243"/>
            </a:solidFill>
          </a:ln>
          <a:effectLst>
            <a:outerShdw blurRad="50800" dist="203200" dir="2700000" algn="tl" rotWithShape="0">
              <a:prstClr val="black">
                <a:alpha val="54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dirty="0">
                <a:solidFill>
                  <a:srgbClr val="FFFF00"/>
                </a:solidFill>
                <a:latin typeface="+mn-lt"/>
              </a:rPr>
              <a:t>Words Used for Different Things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0FD180-2ECA-4456-3CCC-FB566F458D07}"/>
              </a:ext>
            </a:extLst>
          </p:cNvPr>
          <p:cNvSpPr txBox="1"/>
          <p:nvPr/>
        </p:nvSpPr>
        <p:spPr>
          <a:xfrm>
            <a:off x="914400" y="1615857"/>
            <a:ext cx="103251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marR="0" indent="-274320" algn="ctr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Different kinds of </a:t>
            </a:r>
            <a:r>
              <a:rPr lang="en-US" sz="2800" b="1" i="1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love</a:t>
            </a:r>
            <a:endParaRPr lang="en-US" sz="2800" kern="100" dirty="0">
              <a:effectLst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marR="0" indent="-274320" algn="ctr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Different kinds of </a:t>
            </a:r>
            <a:r>
              <a:rPr lang="en-US" sz="2800" b="1" i="1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faith</a:t>
            </a:r>
            <a:endParaRPr lang="en-US" sz="2800" kern="100" dirty="0">
              <a:effectLst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marR="0" indent="-274320" algn="ctr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Different kinds of </a:t>
            </a:r>
            <a:r>
              <a:rPr lang="en-US" sz="2800" b="1" i="1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obedience</a:t>
            </a:r>
            <a:endParaRPr lang="en-US" sz="2800" kern="100" dirty="0">
              <a:effectLst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marR="0" indent="-274320" algn="ctr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Different kinds of </a:t>
            </a:r>
            <a:r>
              <a:rPr lang="en-US" sz="2800" b="1" i="1" kern="1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law</a:t>
            </a:r>
            <a:endParaRPr lang="en-US" sz="2800" kern="100" dirty="0">
              <a:effectLst/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algn="ctr">
              <a:spcBef>
                <a:spcPts val="1200"/>
              </a:spcBef>
              <a:spcAft>
                <a:spcPts val="0"/>
              </a:spcAft>
            </a:pPr>
            <a:r>
              <a:rPr lang="en-US" sz="2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Different kinds of </a:t>
            </a:r>
            <a:r>
              <a:rPr lang="en-US" sz="2800" b="1" i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works</a:t>
            </a:r>
            <a:endParaRPr lang="en-US" sz="2800" b="1" i="1" dirty="0">
              <a:latin typeface="Tahom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algn="ctr">
              <a:spcBef>
                <a:spcPts val="0"/>
              </a:spcBef>
              <a:spcAft>
                <a:spcPts val="0"/>
              </a:spcAft>
            </a:pPr>
            <a:endParaRPr lang="en-US" sz="2800" b="1" i="1" dirty="0"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pPr marL="274320" indent="-274320" algn="ctr">
              <a:spcBef>
                <a:spcPts val="0"/>
              </a:spcBef>
              <a:spcAft>
                <a:spcPts val="0"/>
              </a:spcAft>
            </a:pPr>
            <a:r>
              <a:rPr lang="en-US" sz="2800" b="1" i="1" dirty="0">
                <a:solidFill>
                  <a:schemeClr val="accent1"/>
                </a:solidFill>
                <a:latin typeface="Tahoma" panose="020B0604030504040204" pitchFamily="34" charset="0"/>
                <a:cs typeface="Times New Roman" panose="02020603050405020304" pitchFamily="18" charset="0"/>
              </a:rPr>
              <a:t>Some are essential to salvation; some are not.</a:t>
            </a:r>
            <a:endParaRPr lang="en-US" sz="2800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7747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2C16"/>
            </a:gs>
            <a:gs pos="52000">
              <a:srgbClr val="85582B"/>
            </a:gs>
            <a:gs pos="95000">
              <a:srgbClr val="422C1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8F7630-B856-8871-D24B-78DBE43AE962}"/>
              </a:ext>
            </a:extLst>
          </p:cNvPr>
          <p:cNvSpPr txBox="1"/>
          <p:nvPr/>
        </p:nvSpPr>
        <p:spPr>
          <a:xfrm>
            <a:off x="2819400" y="685800"/>
            <a:ext cx="6553200" cy="707886"/>
          </a:xfrm>
          <a:prstGeom prst="rect">
            <a:avLst/>
          </a:prstGeom>
          <a:gradFill>
            <a:gsLst>
              <a:gs pos="0">
                <a:srgbClr val="422C16"/>
              </a:gs>
              <a:gs pos="52000">
                <a:srgbClr val="85582B"/>
              </a:gs>
              <a:gs pos="95000">
                <a:srgbClr val="422C16"/>
              </a:gs>
            </a:gsLst>
            <a:lin ang="16200000" scaled="1"/>
          </a:gradFill>
          <a:ln w="50800">
            <a:solidFill>
              <a:srgbClr val="C18243"/>
            </a:solidFill>
          </a:ln>
          <a:effectLst>
            <a:outerShdw blurRad="50800" dist="203200" dir="2700000" algn="tl" rotWithShape="0">
              <a:prstClr val="black">
                <a:alpha val="54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+mj-lt"/>
              </a:rPr>
              <a:t>Works and Salvation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573CC4-8EAF-5952-1726-E5E9AD64A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526" y="2209800"/>
            <a:ext cx="4105274" cy="27955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0FD180-2ECA-4456-3CCC-FB566F458D07}"/>
              </a:ext>
            </a:extLst>
          </p:cNvPr>
          <p:cNvSpPr txBox="1"/>
          <p:nvPr/>
        </p:nvSpPr>
        <p:spPr>
          <a:xfrm>
            <a:off x="990600" y="1600200"/>
            <a:ext cx="5791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dirty="0">
                <a:latin typeface="+mn-lt"/>
              </a:rPr>
              <a:t>No One Earns Salvation by Sinless Works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8B0D0E-F0D7-F4B5-7974-54D1BA8D5334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599966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2C16"/>
            </a:gs>
            <a:gs pos="52000">
              <a:srgbClr val="85582B"/>
            </a:gs>
            <a:gs pos="95000">
              <a:srgbClr val="422C1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8F7630-B856-8871-D24B-78DBE43AE962}"/>
              </a:ext>
            </a:extLst>
          </p:cNvPr>
          <p:cNvSpPr txBox="1"/>
          <p:nvPr/>
        </p:nvSpPr>
        <p:spPr>
          <a:xfrm>
            <a:off x="2133600" y="533400"/>
            <a:ext cx="8001000" cy="584775"/>
          </a:xfrm>
          <a:prstGeom prst="rect">
            <a:avLst/>
          </a:prstGeom>
          <a:gradFill>
            <a:gsLst>
              <a:gs pos="0">
                <a:srgbClr val="422C16"/>
              </a:gs>
              <a:gs pos="52000">
                <a:srgbClr val="85582B"/>
              </a:gs>
              <a:gs pos="95000">
                <a:srgbClr val="422C16"/>
              </a:gs>
            </a:gsLst>
            <a:lin ang="16200000" scaled="1"/>
          </a:gradFill>
          <a:ln w="50800">
            <a:solidFill>
              <a:srgbClr val="C18243"/>
            </a:solidFill>
          </a:ln>
          <a:effectLst>
            <a:outerShdw blurRad="50800" dist="203200" dir="2700000" algn="tl" rotWithShape="0">
              <a:prstClr val="black">
                <a:alpha val="54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dirty="0">
                <a:solidFill>
                  <a:srgbClr val="FFFF00"/>
                </a:solidFill>
                <a:latin typeface="+mn-lt"/>
              </a:rPr>
              <a:t>No One Earns Salvation by Sinless Works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0FD180-2ECA-4456-3CCC-FB566F458D07}"/>
              </a:ext>
            </a:extLst>
          </p:cNvPr>
          <p:cNvSpPr txBox="1"/>
          <p:nvPr/>
        </p:nvSpPr>
        <p:spPr>
          <a:xfrm>
            <a:off x="914400" y="1371600"/>
            <a:ext cx="103251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 algn="ctr"/>
            <a:r>
              <a:rPr lang="en-US" sz="2800" b="1" dirty="0">
                <a:solidFill>
                  <a:schemeClr val="accent1"/>
                </a:solidFill>
              </a:rPr>
              <a:t>This Is the Meaning of “Not by Works” Passages. </a:t>
            </a:r>
          </a:p>
          <a:p>
            <a:pPr marL="274320" indent="-274320" algn="ctr"/>
            <a:r>
              <a:rPr lang="en-US" sz="2800" dirty="0">
                <a:solidFill>
                  <a:schemeClr val="accent2"/>
                </a:solidFill>
                <a:latin typeface="+mn-lt"/>
              </a:rPr>
              <a:t>Romans 4:4 </a:t>
            </a:r>
            <a:r>
              <a:rPr lang="en-US" sz="2800" dirty="0">
                <a:latin typeface="+mn-lt"/>
              </a:rPr>
              <a:t>– To him who works, the </a:t>
            </a:r>
            <a:r>
              <a:rPr lang="en-US" sz="2800" b="1" dirty="0">
                <a:latin typeface="+mn-lt"/>
              </a:rPr>
              <a:t>wages</a:t>
            </a:r>
            <a:r>
              <a:rPr lang="en-US" sz="2800" dirty="0">
                <a:latin typeface="+mn-lt"/>
              </a:rPr>
              <a:t> are not counted as grace but as </a:t>
            </a:r>
            <a:r>
              <a:rPr lang="en-US" sz="2800" b="1" dirty="0">
                <a:latin typeface="+mn-lt"/>
              </a:rPr>
              <a:t>debt</a:t>
            </a:r>
            <a:r>
              <a:rPr lang="en-US" sz="2800" dirty="0">
                <a:latin typeface="+mn-lt"/>
              </a:rPr>
              <a:t>. </a:t>
            </a:r>
          </a:p>
          <a:p>
            <a:pPr marL="274320" indent="-274320"/>
            <a:r>
              <a:rPr lang="en-US" sz="2800" dirty="0">
                <a:solidFill>
                  <a:schemeClr val="accent2"/>
                </a:solidFill>
                <a:latin typeface="+mn-lt"/>
              </a:rPr>
              <a:t>Romans 11:6 </a:t>
            </a:r>
            <a:r>
              <a:rPr lang="en-US" sz="2800" dirty="0">
                <a:latin typeface="+mn-lt"/>
              </a:rPr>
              <a:t>– And if by </a:t>
            </a:r>
            <a:r>
              <a:rPr lang="en-US" sz="2800" b="1" i="1" dirty="0">
                <a:latin typeface="+mn-lt"/>
              </a:rPr>
              <a:t>grace</a:t>
            </a:r>
            <a:r>
              <a:rPr lang="en-US" sz="2800" dirty="0">
                <a:latin typeface="+mn-lt"/>
              </a:rPr>
              <a:t>, then it is no longer of </a:t>
            </a:r>
            <a:r>
              <a:rPr lang="en-US" sz="2800" b="1" i="1" dirty="0">
                <a:latin typeface="+mn-lt"/>
              </a:rPr>
              <a:t>works</a:t>
            </a:r>
            <a:r>
              <a:rPr lang="en-US" sz="2800" dirty="0">
                <a:latin typeface="+mn-lt"/>
              </a:rPr>
              <a:t>; otherwise grace is no longer grace. But if it is of </a:t>
            </a:r>
            <a:r>
              <a:rPr lang="en-US" sz="2800" b="1" i="1" dirty="0">
                <a:latin typeface="+mn-lt"/>
              </a:rPr>
              <a:t>works</a:t>
            </a:r>
            <a:r>
              <a:rPr lang="en-US" sz="2800" dirty="0">
                <a:latin typeface="+mn-lt"/>
              </a:rPr>
              <a:t>, it is no longer </a:t>
            </a:r>
            <a:r>
              <a:rPr lang="en-US" sz="2800" b="1" i="1" dirty="0">
                <a:latin typeface="+mn-lt"/>
              </a:rPr>
              <a:t>grace</a:t>
            </a:r>
            <a:r>
              <a:rPr lang="en-US" sz="2800" dirty="0">
                <a:latin typeface="+mn-lt"/>
              </a:rPr>
              <a:t>; otherwise </a:t>
            </a:r>
            <a:r>
              <a:rPr lang="en-US" sz="2800" b="1" i="1" dirty="0">
                <a:latin typeface="+mn-lt"/>
              </a:rPr>
              <a:t>work</a:t>
            </a:r>
            <a:r>
              <a:rPr lang="en-US" sz="2800" dirty="0">
                <a:latin typeface="+mn-lt"/>
              </a:rPr>
              <a:t> is no longer </a:t>
            </a:r>
            <a:r>
              <a:rPr lang="en-US" sz="2800" b="1" i="1" dirty="0">
                <a:latin typeface="+mn-lt"/>
              </a:rPr>
              <a:t>work</a:t>
            </a:r>
            <a:r>
              <a:rPr lang="en-US" sz="2800" dirty="0">
                <a:latin typeface="+mn-lt"/>
              </a:rPr>
              <a:t>. </a:t>
            </a:r>
          </a:p>
          <a:p>
            <a:pPr marL="274320" indent="-274320"/>
            <a:r>
              <a:rPr lang="en-US" sz="2800" dirty="0">
                <a:solidFill>
                  <a:schemeClr val="accent2"/>
                </a:solidFill>
                <a:latin typeface="+mn-lt"/>
              </a:rPr>
              <a:t>Ephesians 2:8,9 </a:t>
            </a:r>
            <a:r>
              <a:rPr lang="en-US" sz="2800" dirty="0">
                <a:latin typeface="+mn-lt"/>
              </a:rPr>
              <a:t>– For by </a:t>
            </a:r>
            <a:r>
              <a:rPr lang="en-US" sz="2800" b="1" i="1" dirty="0">
                <a:latin typeface="+mn-lt"/>
              </a:rPr>
              <a:t>grace</a:t>
            </a:r>
            <a:r>
              <a:rPr lang="en-US" sz="2800" dirty="0">
                <a:latin typeface="+mn-lt"/>
              </a:rPr>
              <a:t> you have been saved through faith, and that </a:t>
            </a:r>
            <a:r>
              <a:rPr lang="en-US" sz="2800" b="1" i="1" dirty="0">
                <a:latin typeface="+mn-lt"/>
              </a:rPr>
              <a:t>not of yourselves</a:t>
            </a:r>
            <a:r>
              <a:rPr lang="en-US" sz="2800" dirty="0">
                <a:latin typeface="+mn-lt"/>
              </a:rPr>
              <a:t>; it is the gift of God, not of </a:t>
            </a:r>
            <a:r>
              <a:rPr lang="en-US" sz="2800" b="1" i="1" dirty="0">
                <a:latin typeface="+mn-lt"/>
              </a:rPr>
              <a:t>works</a:t>
            </a:r>
            <a:r>
              <a:rPr lang="en-US" sz="2800" dirty="0">
                <a:latin typeface="+mn-lt"/>
              </a:rPr>
              <a:t>, lest anyone should </a:t>
            </a:r>
            <a:r>
              <a:rPr lang="en-US" sz="2800" b="1" i="1" dirty="0">
                <a:latin typeface="+mn-lt"/>
              </a:rPr>
              <a:t>boast</a:t>
            </a:r>
            <a:r>
              <a:rPr lang="en-US" sz="2800" dirty="0">
                <a:latin typeface="+mn-lt"/>
              </a:rPr>
              <a:t>.</a:t>
            </a:r>
          </a:p>
          <a:p>
            <a:pPr marL="274320" indent="-274320"/>
            <a:r>
              <a:rPr lang="en-US" sz="2800" dirty="0">
                <a:solidFill>
                  <a:schemeClr val="accent2"/>
                </a:solidFill>
                <a:latin typeface="+mn-lt"/>
              </a:rPr>
              <a:t>Titus 3:5 </a:t>
            </a:r>
            <a:r>
              <a:rPr lang="en-US" sz="2800" dirty="0">
                <a:latin typeface="+mn-lt"/>
              </a:rPr>
              <a:t>– not by </a:t>
            </a:r>
            <a:r>
              <a:rPr lang="en-US" sz="2800" b="1" i="1" dirty="0">
                <a:latin typeface="+mn-lt"/>
              </a:rPr>
              <a:t>works of righteousness which we have done</a:t>
            </a:r>
            <a:r>
              <a:rPr lang="en-US" sz="2800" dirty="0">
                <a:latin typeface="+mn-lt"/>
              </a:rPr>
              <a:t>, but according to His </a:t>
            </a:r>
            <a:r>
              <a:rPr lang="en-US" sz="2800" b="1" i="1" dirty="0">
                <a:latin typeface="+mn-lt"/>
              </a:rPr>
              <a:t>mercy</a:t>
            </a:r>
            <a:r>
              <a:rPr lang="en-US" sz="2800" dirty="0">
                <a:latin typeface="+mn-lt"/>
              </a:rPr>
              <a:t> He saved us…</a:t>
            </a:r>
          </a:p>
        </p:txBody>
      </p:sp>
    </p:spTree>
    <p:extLst>
      <p:ext uri="{BB962C8B-B14F-4D97-AF65-F5344CB8AC3E}">
        <p14:creationId xmlns:p14="http://schemas.microsoft.com/office/powerpoint/2010/main" val="340475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2C16"/>
            </a:gs>
            <a:gs pos="52000">
              <a:srgbClr val="85582B"/>
            </a:gs>
            <a:gs pos="95000">
              <a:srgbClr val="422C1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8F7630-B856-8871-D24B-78DBE43AE962}"/>
              </a:ext>
            </a:extLst>
          </p:cNvPr>
          <p:cNvSpPr txBox="1"/>
          <p:nvPr/>
        </p:nvSpPr>
        <p:spPr>
          <a:xfrm>
            <a:off x="2133600" y="533400"/>
            <a:ext cx="8001000" cy="584775"/>
          </a:xfrm>
          <a:prstGeom prst="rect">
            <a:avLst/>
          </a:prstGeom>
          <a:gradFill>
            <a:gsLst>
              <a:gs pos="0">
                <a:srgbClr val="422C16"/>
              </a:gs>
              <a:gs pos="52000">
                <a:srgbClr val="85582B"/>
              </a:gs>
              <a:gs pos="95000">
                <a:srgbClr val="422C16"/>
              </a:gs>
            </a:gsLst>
            <a:lin ang="16200000" scaled="1"/>
          </a:gradFill>
          <a:ln w="50800">
            <a:solidFill>
              <a:srgbClr val="C18243"/>
            </a:solidFill>
          </a:ln>
          <a:effectLst>
            <a:outerShdw blurRad="50800" dist="203200" dir="2700000" algn="tl" rotWithShape="0">
              <a:prstClr val="black">
                <a:alpha val="54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dirty="0">
                <a:solidFill>
                  <a:srgbClr val="FFFF00"/>
                </a:solidFill>
                <a:latin typeface="+mn-lt"/>
              </a:rPr>
              <a:t>No One Earns Salvation by Sinless Works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0FD180-2ECA-4456-3CCC-FB566F458D07}"/>
              </a:ext>
            </a:extLst>
          </p:cNvPr>
          <p:cNvSpPr txBox="1"/>
          <p:nvPr/>
        </p:nvSpPr>
        <p:spPr>
          <a:xfrm>
            <a:off x="762000" y="1600200"/>
            <a:ext cx="7048500" cy="4632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 algn="ctr">
              <a:spcBef>
                <a:spcPts val="600"/>
              </a:spcBef>
            </a:pPr>
            <a:r>
              <a:rPr lang="en-US" sz="2800" b="1" dirty="0">
                <a:solidFill>
                  <a:schemeClr val="accent1"/>
                </a:solidFill>
                <a:latin typeface="+mn-lt"/>
              </a:rPr>
              <a:t>The Old Testament Law Illustrates This Kind of Works.</a:t>
            </a:r>
          </a:p>
          <a:p>
            <a:pPr marL="274320" indent="-274320">
              <a:spcBef>
                <a:spcPts val="600"/>
              </a:spcBef>
            </a:pPr>
            <a:r>
              <a:rPr lang="en-US" sz="2800" b="1" dirty="0">
                <a:solidFill>
                  <a:schemeClr val="accent2"/>
                </a:solidFill>
                <a:latin typeface="+mn-lt"/>
              </a:rPr>
              <a:t>Hebrews 10:1-4 </a:t>
            </a:r>
            <a:r>
              <a:rPr lang="en-US" sz="2800" b="1" dirty="0">
                <a:latin typeface="+mn-lt"/>
              </a:rPr>
              <a:t>– Animal sacrifices provided no lasting forgiveness. </a:t>
            </a:r>
          </a:p>
          <a:p>
            <a:pPr marL="274320" indent="-274320">
              <a:spcBef>
                <a:spcPts val="600"/>
              </a:spcBef>
            </a:pPr>
            <a:r>
              <a:rPr lang="en-US" sz="2800" b="1" dirty="0">
                <a:solidFill>
                  <a:schemeClr val="accent2"/>
                </a:solidFill>
                <a:latin typeface="+mn-lt"/>
              </a:rPr>
              <a:t>Galatians 3:10 </a:t>
            </a:r>
            <a:r>
              <a:rPr lang="en-US" sz="2800" b="1" dirty="0">
                <a:latin typeface="+mn-lt"/>
              </a:rPr>
              <a:t>– Any sin put one under a curse; to be justified by such a law one must live one’s whole life without sin. </a:t>
            </a:r>
          </a:p>
          <a:p>
            <a:pPr marL="274320" indent="-274320">
              <a:spcBef>
                <a:spcPts val="600"/>
              </a:spcBef>
            </a:pPr>
            <a:r>
              <a:rPr lang="en-US" sz="2800" b="1" dirty="0">
                <a:latin typeface="+mn-lt"/>
              </a:rPr>
              <a:t>But we all sin (</a:t>
            </a:r>
            <a:r>
              <a:rPr lang="en-US" sz="2800" b="1" dirty="0">
                <a:solidFill>
                  <a:schemeClr val="accent2"/>
                </a:solidFill>
                <a:latin typeface="+mn-lt"/>
              </a:rPr>
              <a:t>Romans 3:23</a:t>
            </a:r>
            <a:r>
              <a:rPr lang="en-US" sz="2800" b="1" dirty="0">
                <a:latin typeface="+mn-lt"/>
              </a:rPr>
              <a:t>; 1 John 1:8,10; 3:4). So, we all need grace to forgive us.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DE6C11-40EF-07D8-54EC-5FB78EE746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882" y="1752600"/>
            <a:ext cx="3433518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75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2C16"/>
            </a:gs>
            <a:gs pos="52000">
              <a:srgbClr val="85582B"/>
            </a:gs>
            <a:gs pos="95000">
              <a:srgbClr val="422C1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8F7630-B856-8871-D24B-78DBE43AE962}"/>
              </a:ext>
            </a:extLst>
          </p:cNvPr>
          <p:cNvSpPr txBox="1"/>
          <p:nvPr/>
        </p:nvSpPr>
        <p:spPr>
          <a:xfrm>
            <a:off x="2133600" y="533400"/>
            <a:ext cx="8001000" cy="584775"/>
          </a:xfrm>
          <a:prstGeom prst="rect">
            <a:avLst/>
          </a:prstGeom>
          <a:gradFill>
            <a:gsLst>
              <a:gs pos="0">
                <a:srgbClr val="422C16"/>
              </a:gs>
              <a:gs pos="52000">
                <a:srgbClr val="85582B"/>
              </a:gs>
              <a:gs pos="95000">
                <a:srgbClr val="422C16"/>
              </a:gs>
            </a:gsLst>
            <a:lin ang="16200000" scaled="1"/>
          </a:gradFill>
          <a:ln w="50800">
            <a:solidFill>
              <a:srgbClr val="C18243"/>
            </a:solidFill>
          </a:ln>
          <a:effectLst>
            <a:outerShdw blurRad="50800" dist="203200" dir="2700000" algn="tl" rotWithShape="0">
              <a:prstClr val="black">
                <a:alpha val="54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dirty="0">
                <a:solidFill>
                  <a:srgbClr val="FFFF00"/>
                </a:solidFill>
                <a:latin typeface="+mn-lt"/>
              </a:rPr>
              <a:t>No One Earns Salvation by Sinless Works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0FD180-2ECA-4456-3CCC-FB566F458D07}"/>
              </a:ext>
            </a:extLst>
          </p:cNvPr>
          <p:cNvSpPr txBox="1"/>
          <p:nvPr/>
        </p:nvSpPr>
        <p:spPr>
          <a:xfrm>
            <a:off x="914400" y="1371600"/>
            <a:ext cx="10325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 algn="ctr">
              <a:spcBef>
                <a:spcPts val="1200"/>
              </a:spcBef>
            </a:pPr>
            <a:r>
              <a:rPr lang="en-US" sz="2800" b="1" dirty="0">
                <a:solidFill>
                  <a:schemeClr val="accent1"/>
                </a:solidFill>
                <a:latin typeface="+mn-lt"/>
              </a:rPr>
              <a:t>Other Verses Near “Not by Works” Verses Say We Must Obey. </a:t>
            </a: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81C91627-924F-7A18-EBFF-9A94485726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5304794"/>
              </p:ext>
            </p:extLst>
          </p:nvPr>
        </p:nvGraphicFramePr>
        <p:xfrm>
          <a:off x="762000" y="2026920"/>
          <a:ext cx="108204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2382501371"/>
                    </a:ext>
                  </a:extLst>
                </a:gridCol>
                <a:gridCol w="6858000">
                  <a:extLst>
                    <a:ext uri="{9D8B030D-6E8A-4147-A177-3AD203B41FA5}">
                      <a16:colId xmlns:a16="http://schemas.microsoft.com/office/drawing/2014/main" val="1246025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1"/>
                          </a:solidFill>
                          <a:latin typeface="+mn-lt"/>
                        </a:rPr>
                        <a:t>Not by Works</a:t>
                      </a:r>
                      <a:endParaRPr lang="en-US" sz="2800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1"/>
                          </a:solidFill>
                        </a:rPr>
                        <a:t>But We Must Obey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1356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Galatians 2:16; 3:11 - </a:t>
                      </a:r>
                      <a:r>
                        <a:rPr lang="en-US" sz="2800" dirty="0">
                          <a:latin typeface="+mn-lt"/>
                        </a:rPr>
                        <a:t>not saved by works</a:t>
                      </a:r>
                      <a:endParaRPr lang="en-US" sz="2800" dirty="0"/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3:27 - </a:t>
                      </a:r>
                      <a:r>
                        <a:rPr lang="en-US" sz="2800" b="1" dirty="0">
                          <a:latin typeface="+mn-lt"/>
                        </a:rPr>
                        <a:t>baptized</a:t>
                      </a:r>
                      <a:r>
                        <a:rPr lang="en-US" sz="2800" dirty="0">
                          <a:latin typeface="+mn-lt"/>
                        </a:rPr>
                        <a:t> into Christ</a:t>
                      </a:r>
                      <a:br>
                        <a:rPr lang="en-US" sz="2800" dirty="0">
                          <a:latin typeface="+mn-lt"/>
                        </a:rPr>
                      </a:br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5:6</a:t>
                      </a:r>
                      <a:r>
                        <a:rPr lang="en-US" sz="2800" i="1" dirty="0">
                          <a:latin typeface="+mn-lt"/>
                        </a:rPr>
                        <a:t> - </a:t>
                      </a:r>
                      <a:r>
                        <a:rPr lang="en-US" sz="2800" dirty="0">
                          <a:latin typeface="+mn-lt"/>
                        </a:rPr>
                        <a:t>what avails is faith </a:t>
                      </a:r>
                      <a:r>
                        <a:rPr lang="en-US" sz="2800" b="1" dirty="0">
                          <a:latin typeface="+mn-lt"/>
                        </a:rPr>
                        <a:t>working</a:t>
                      </a:r>
                      <a:endParaRPr lang="en-US" sz="2800" dirty="0">
                        <a:latin typeface="+mn-lt"/>
                      </a:endParaRP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5574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Romans 3:20,28; 4:2-16; 11:6 - </a:t>
                      </a:r>
                      <a:r>
                        <a:rPr lang="en-US" sz="2800" dirty="0">
                          <a:latin typeface="+mn-lt"/>
                        </a:rPr>
                        <a:t>not by works</a:t>
                      </a:r>
                      <a:endParaRPr lang="en-US" sz="2800" dirty="0"/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6:3,4</a:t>
                      </a:r>
                      <a:r>
                        <a:rPr lang="en-US" sz="2800" dirty="0">
                          <a:latin typeface="+mn-lt"/>
                        </a:rPr>
                        <a:t> - </a:t>
                      </a:r>
                      <a:r>
                        <a:rPr lang="en-US" sz="2800" b="1" dirty="0">
                          <a:latin typeface="+mn-lt"/>
                        </a:rPr>
                        <a:t>baptized</a:t>
                      </a:r>
                      <a:r>
                        <a:rPr lang="en-US" sz="2800" dirty="0">
                          <a:latin typeface="+mn-lt"/>
                        </a:rPr>
                        <a:t> into Christ/His death </a:t>
                      </a:r>
                      <a:br>
                        <a:rPr lang="en-US" sz="2800" dirty="0">
                          <a:latin typeface="+mn-lt"/>
                        </a:rPr>
                      </a:br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6:17,18 - </a:t>
                      </a:r>
                      <a:r>
                        <a:rPr lang="en-US" sz="2800" b="1" dirty="0">
                          <a:latin typeface="+mn-lt"/>
                        </a:rPr>
                        <a:t>obey</a:t>
                      </a:r>
                      <a:r>
                        <a:rPr lang="en-US" sz="2800" dirty="0">
                          <a:latin typeface="+mn-lt"/>
                        </a:rPr>
                        <a:t> to be free from sin</a:t>
                      </a:r>
                      <a:br>
                        <a:rPr lang="en-US" sz="2800" dirty="0">
                          <a:latin typeface="+mn-lt"/>
                        </a:rPr>
                      </a:br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10:9,10</a:t>
                      </a:r>
                      <a:r>
                        <a:rPr lang="en-US" sz="2800" dirty="0">
                          <a:latin typeface="+mn-lt"/>
                        </a:rPr>
                        <a:t> - </a:t>
                      </a:r>
                      <a:r>
                        <a:rPr lang="en-US" sz="2800" b="1" dirty="0">
                          <a:latin typeface="+mn-lt"/>
                        </a:rPr>
                        <a:t>confess</a:t>
                      </a:r>
                      <a:r>
                        <a:rPr lang="en-US" sz="2800" dirty="0">
                          <a:latin typeface="+mn-lt"/>
                        </a:rPr>
                        <a:t> unto salvation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845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Titus 3:5 - </a:t>
                      </a:r>
                      <a:r>
                        <a:rPr lang="en-US" sz="2800" dirty="0">
                          <a:latin typeface="+mn-lt"/>
                        </a:rPr>
                        <a:t>not by works</a:t>
                      </a:r>
                      <a:endParaRPr lang="en-US" sz="2800" dirty="0"/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latin typeface="+mn-lt"/>
                        </a:rPr>
                        <a:t>through the “</a:t>
                      </a:r>
                      <a:r>
                        <a:rPr lang="en-US" sz="2800" b="1" dirty="0">
                          <a:latin typeface="+mn-lt"/>
                        </a:rPr>
                        <a:t>washing</a:t>
                      </a:r>
                      <a:r>
                        <a:rPr lang="en-US" sz="2800" dirty="0">
                          <a:latin typeface="+mn-lt"/>
                        </a:rPr>
                        <a:t> of regeneration” 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636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Ephesians 2:8,9 - </a:t>
                      </a:r>
                      <a:r>
                        <a:rPr lang="en-US" sz="2800" dirty="0">
                          <a:latin typeface="+mn-lt"/>
                        </a:rPr>
                        <a:t>not by works</a:t>
                      </a:r>
                      <a:endParaRPr lang="en-US" sz="2800" dirty="0"/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accent2"/>
                          </a:solidFill>
                          <a:latin typeface="+mn-lt"/>
                        </a:rPr>
                        <a:t>5:25,26 -</a:t>
                      </a:r>
                      <a:r>
                        <a:rPr lang="en-US" sz="2800" i="1" dirty="0">
                          <a:solidFill>
                            <a:schemeClr val="accent2"/>
                          </a:solidFill>
                          <a:latin typeface="+mn-lt"/>
                        </a:rPr>
                        <a:t> </a:t>
                      </a:r>
                      <a:r>
                        <a:rPr lang="en-US" sz="2800" dirty="0">
                          <a:latin typeface="+mn-lt"/>
                        </a:rPr>
                        <a:t>cleansed by the </a:t>
                      </a:r>
                      <a:r>
                        <a:rPr lang="en-US" sz="2800" b="1" dirty="0">
                          <a:latin typeface="+mn-lt"/>
                        </a:rPr>
                        <a:t>washing</a:t>
                      </a:r>
                      <a:r>
                        <a:rPr lang="en-US" sz="2800" dirty="0">
                          <a:latin typeface="+mn-lt"/>
                        </a:rPr>
                        <a:t> of water</a:t>
                      </a:r>
                    </a:p>
                  </a:txBody>
                  <a:tcPr>
                    <a:solidFill>
                      <a:schemeClr val="accent1">
                        <a:lumMod val="1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99688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6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2C16"/>
            </a:gs>
            <a:gs pos="52000">
              <a:srgbClr val="85582B"/>
            </a:gs>
            <a:gs pos="95000">
              <a:srgbClr val="422C1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8F7630-B856-8871-D24B-78DBE43AE962}"/>
              </a:ext>
            </a:extLst>
          </p:cNvPr>
          <p:cNvSpPr txBox="1"/>
          <p:nvPr/>
        </p:nvSpPr>
        <p:spPr>
          <a:xfrm>
            <a:off x="2819400" y="685800"/>
            <a:ext cx="6553200" cy="707886"/>
          </a:xfrm>
          <a:prstGeom prst="rect">
            <a:avLst/>
          </a:prstGeom>
          <a:gradFill>
            <a:gsLst>
              <a:gs pos="0">
                <a:srgbClr val="422C16"/>
              </a:gs>
              <a:gs pos="52000">
                <a:srgbClr val="85582B"/>
              </a:gs>
              <a:gs pos="95000">
                <a:srgbClr val="422C16"/>
              </a:gs>
            </a:gsLst>
            <a:lin ang="16200000" scaled="1"/>
          </a:gradFill>
          <a:ln w="50800">
            <a:solidFill>
              <a:srgbClr val="C18243"/>
            </a:solidFill>
          </a:ln>
          <a:effectLst>
            <a:outerShdw blurRad="50800" dist="203200" dir="2700000" algn="tl" rotWithShape="0">
              <a:prstClr val="black">
                <a:alpha val="54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+mj-lt"/>
              </a:rPr>
              <a:t>Works and Salvation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573CC4-8EAF-5952-1726-E5E9AD64A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526" y="2209800"/>
            <a:ext cx="4105274" cy="27955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0FD180-2ECA-4456-3CCC-FB566F458D07}"/>
              </a:ext>
            </a:extLst>
          </p:cNvPr>
          <p:cNvSpPr txBox="1"/>
          <p:nvPr/>
        </p:nvSpPr>
        <p:spPr>
          <a:xfrm>
            <a:off x="990600" y="1600200"/>
            <a:ext cx="5791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dirty="0">
                <a:latin typeface="+mn-lt"/>
              </a:rPr>
              <a:t>No One Earns Salvation by Sinless Works</a:t>
            </a:r>
          </a:p>
          <a:p>
            <a:pPr algn="ctr">
              <a:spcBef>
                <a:spcPts val="1200"/>
              </a:spcBef>
            </a:pPr>
            <a:r>
              <a:rPr lang="en-US" sz="3200" b="1" dirty="0">
                <a:latin typeface="+mn-lt"/>
              </a:rPr>
              <a:t>Obedience Is a Necessary Condition to Salvation</a:t>
            </a:r>
          </a:p>
        </p:txBody>
      </p:sp>
    </p:spTree>
    <p:extLst>
      <p:ext uri="{BB962C8B-B14F-4D97-AF65-F5344CB8AC3E}">
        <p14:creationId xmlns:p14="http://schemas.microsoft.com/office/powerpoint/2010/main" val="2250076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2C16"/>
            </a:gs>
            <a:gs pos="52000">
              <a:srgbClr val="85582B"/>
            </a:gs>
            <a:gs pos="95000">
              <a:srgbClr val="422C1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8F7630-B856-8871-D24B-78DBE43AE962}"/>
              </a:ext>
            </a:extLst>
          </p:cNvPr>
          <p:cNvSpPr txBox="1"/>
          <p:nvPr/>
        </p:nvSpPr>
        <p:spPr>
          <a:xfrm>
            <a:off x="1295400" y="533400"/>
            <a:ext cx="9601200" cy="584775"/>
          </a:xfrm>
          <a:prstGeom prst="rect">
            <a:avLst/>
          </a:prstGeom>
          <a:gradFill>
            <a:gsLst>
              <a:gs pos="0">
                <a:srgbClr val="422C16"/>
              </a:gs>
              <a:gs pos="52000">
                <a:srgbClr val="85582B"/>
              </a:gs>
              <a:gs pos="95000">
                <a:srgbClr val="422C16"/>
              </a:gs>
            </a:gsLst>
            <a:lin ang="16200000" scaled="1"/>
          </a:gradFill>
          <a:ln w="50800">
            <a:solidFill>
              <a:srgbClr val="C18243"/>
            </a:solidFill>
          </a:ln>
          <a:effectLst>
            <a:outerShdw blurRad="50800" dist="203200" dir="2700000" algn="tl" rotWithShape="0">
              <a:prstClr val="black">
                <a:alpha val="54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dirty="0">
                <a:solidFill>
                  <a:srgbClr val="FFFF00"/>
                </a:solidFill>
                <a:latin typeface="+mn-lt"/>
              </a:rPr>
              <a:t>Obedience Is a Necessary Condition to Salvation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0FD180-2ECA-4456-3CCC-FB566F458D07}"/>
              </a:ext>
            </a:extLst>
          </p:cNvPr>
          <p:cNvSpPr txBox="1"/>
          <p:nvPr/>
        </p:nvSpPr>
        <p:spPr>
          <a:xfrm>
            <a:off x="914400" y="1371600"/>
            <a:ext cx="103251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/>
            <a:r>
              <a:rPr lang="en-US" sz="2800" dirty="0">
                <a:solidFill>
                  <a:schemeClr val="accent2"/>
                </a:solidFill>
                <a:latin typeface="+mn-lt"/>
              </a:rPr>
              <a:t>1 Peter 1:22,23 </a:t>
            </a:r>
            <a:r>
              <a:rPr lang="en-US" sz="2800" dirty="0">
                <a:latin typeface="+mn-lt"/>
              </a:rPr>
              <a:t>– We </a:t>
            </a:r>
            <a:r>
              <a:rPr lang="en-US" sz="2800" b="1" dirty="0">
                <a:latin typeface="+mn-lt"/>
              </a:rPr>
              <a:t>purify our souls</a:t>
            </a:r>
            <a:r>
              <a:rPr lang="en-US" sz="2800" dirty="0">
                <a:latin typeface="+mn-lt"/>
              </a:rPr>
              <a:t> in</a:t>
            </a:r>
            <a:r>
              <a:rPr lang="en-US" sz="2800" b="1" dirty="0">
                <a:latin typeface="+mn-lt"/>
              </a:rPr>
              <a:t> obeying </a:t>
            </a:r>
            <a:r>
              <a:rPr lang="en-US" sz="2800" dirty="0">
                <a:latin typeface="+mn-lt"/>
              </a:rPr>
              <a:t>the truth.</a:t>
            </a:r>
          </a:p>
          <a:p>
            <a:pPr marL="274320" indent="-274320"/>
            <a:r>
              <a:rPr lang="en-US" sz="2800" dirty="0">
                <a:solidFill>
                  <a:schemeClr val="accent2"/>
                </a:solidFill>
                <a:latin typeface="+mn-lt"/>
              </a:rPr>
              <a:t>Romans 6:17,18 </a:t>
            </a:r>
            <a:r>
              <a:rPr lang="en-US" sz="2800" dirty="0">
                <a:latin typeface="+mn-lt"/>
              </a:rPr>
              <a:t>– O</a:t>
            </a:r>
            <a:r>
              <a:rPr lang="en-US" sz="2800" b="1" dirty="0">
                <a:latin typeface="+mn-lt"/>
              </a:rPr>
              <a:t>bey </a:t>
            </a:r>
            <a:r>
              <a:rPr lang="en-US" sz="2800" dirty="0">
                <a:latin typeface="+mn-lt"/>
              </a:rPr>
              <a:t>from the heart to be </a:t>
            </a:r>
            <a:r>
              <a:rPr lang="en-US" sz="2800" b="1" dirty="0">
                <a:latin typeface="+mn-lt"/>
              </a:rPr>
              <a:t>freed from sin.</a:t>
            </a:r>
            <a:endParaRPr lang="en-US" sz="2800" dirty="0">
              <a:latin typeface="+mn-lt"/>
            </a:endParaRPr>
          </a:p>
          <a:p>
            <a:pPr marL="274320" indent="-274320"/>
            <a:r>
              <a:rPr lang="en-US" sz="2800" dirty="0">
                <a:solidFill>
                  <a:schemeClr val="accent2"/>
                </a:solidFill>
                <a:latin typeface="+mn-lt"/>
              </a:rPr>
              <a:t>Hebrews 5:9 </a:t>
            </a:r>
            <a:r>
              <a:rPr lang="en-US" sz="2800" dirty="0">
                <a:latin typeface="+mn-lt"/>
              </a:rPr>
              <a:t>– Jesus is author of </a:t>
            </a:r>
            <a:r>
              <a:rPr lang="en-US" sz="2800" b="1" dirty="0">
                <a:latin typeface="+mn-lt"/>
              </a:rPr>
              <a:t>salvation </a:t>
            </a:r>
            <a:r>
              <a:rPr lang="en-US" sz="2800" dirty="0">
                <a:latin typeface="+mn-lt"/>
              </a:rPr>
              <a:t>to all who</a:t>
            </a:r>
            <a:r>
              <a:rPr lang="en-US" sz="2800" b="1" dirty="0">
                <a:latin typeface="+mn-lt"/>
              </a:rPr>
              <a:t> obey.</a:t>
            </a:r>
            <a:endParaRPr lang="en-US" sz="2800" dirty="0">
              <a:latin typeface="+mn-lt"/>
            </a:endParaRPr>
          </a:p>
          <a:p>
            <a:pPr marL="274320" indent="-274320"/>
            <a:r>
              <a:rPr lang="en-US" sz="2800" dirty="0">
                <a:solidFill>
                  <a:schemeClr val="accent2"/>
                </a:solidFill>
                <a:latin typeface="+mn-lt"/>
              </a:rPr>
              <a:t>Acts 11:14; 10:34,35 </a:t>
            </a:r>
            <a:r>
              <a:rPr lang="en-US" sz="2800" dirty="0">
                <a:latin typeface="+mn-lt"/>
              </a:rPr>
              <a:t>– Peter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dirty="0">
                <a:latin typeface="+mn-lt"/>
              </a:rPr>
              <a:t>gave words whereby to be </a:t>
            </a:r>
            <a:r>
              <a:rPr lang="en-US" sz="2800" b="1" dirty="0">
                <a:latin typeface="+mn-lt"/>
              </a:rPr>
              <a:t>saved:</a:t>
            </a:r>
            <a:r>
              <a:rPr lang="en-US" sz="2800" dirty="0">
                <a:latin typeface="+mn-lt"/>
              </a:rPr>
              <a:t> God accepts those who fear Him and </a:t>
            </a:r>
            <a:r>
              <a:rPr lang="en-US" sz="2800" b="1" dirty="0">
                <a:latin typeface="+mn-lt"/>
              </a:rPr>
              <a:t>work righteousness. </a:t>
            </a:r>
          </a:p>
          <a:p>
            <a:pPr marL="274320" indent="-274320"/>
            <a:r>
              <a:rPr lang="en-US" sz="2800" dirty="0">
                <a:solidFill>
                  <a:schemeClr val="accent2"/>
                </a:solidFill>
                <a:latin typeface="+mn-lt"/>
              </a:rPr>
              <a:t>James 2:24 </a:t>
            </a:r>
            <a:r>
              <a:rPr lang="en-US" sz="2800" dirty="0">
                <a:latin typeface="+mn-lt"/>
              </a:rPr>
              <a:t>– Man is</a:t>
            </a:r>
            <a:r>
              <a:rPr lang="en-US" sz="2800" b="1" dirty="0">
                <a:latin typeface="+mn-lt"/>
              </a:rPr>
              <a:t> justified by works, </a:t>
            </a:r>
            <a:r>
              <a:rPr lang="en-US" sz="2800" dirty="0">
                <a:latin typeface="+mn-lt"/>
              </a:rPr>
              <a:t>not by “faith only.”</a:t>
            </a:r>
          </a:p>
          <a:p>
            <a:pPr marL="274320" indent="-274320"/>
            <a:r>
              <a:rPr lang="en-US" sz="2800" dirty="0">
                <a:solidFill>
                  <a:schemeClr val="accent2"/>
                </a:solidFill>
                <a:latin typeface="+mn-lt"/>
              </a:rPr>
              <a:t>Matthew 7:21-27 </a:t>
            </a:r>
            <a:r>
              <a:rPr lang="en-US" sz="2800" dirty="0">
                <a:latin typeface="+mn-lt"/>
              </a:rPr>
              <a:t>– To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dirty="0">
                <a:latin typeface="+mn-lt"/>
              </a:rPr>
              <a:t>accept Jesus as Lord (ruler, master) and enter the kingdom of heaven, we must </a:t>
            </a:r>
            <a:r>
              <a:rPr lang="en-US" sz="2800" b="1" dirty="0">
                <a:latin typeface="+mn-lt"/>
              </a:rPr>
              <a:t>do what He says. </a:t>
            </a:r>
          </a:p>
          <a:p>
            <a:pPr marL="274320" indent="-274320"/>
            <a:r>
              <a:rPr lang="en-US" sz="2800" dirty="0">
                <a:solidFill>
                  <a:schemeClr val="accent2"/>
                </a:solidFill>
                <a:latin typeface="+mn-lt"/>
              </a:rPr>
              <a:t>2 Thessalonians 1:8,9 </a:t>
            </a:r>
            <a:r>
              <a:rPr lang="en-US" sz="2800" dirty="0">
                <a:latin typeface="+mn-lt"/>
              </a:rPr>
              <a:t>– Those who </a:t>
            </a:r>
            <a:r>
              <a:rPr lang="en-US" sz="2800" b="1" dirty="0">
                <a:latin typeface="+mn-lt"/>
              </a:rPr>
              <a:t>do not obey: </a:t>
            </a:r>
            <a:r>
              <a:rPr lang="en-US" sz="2800" dirty="0">
                <a:latin typeface="+mn-lt"/>
              </a:rPr>
              <a:t>be destroyed.</a:t>
            </a:r>
          </a:p>
          <a:p>
            <a:pPr marL="274320" indent="-274320"/>
            <a:r>
              <a:rPr lang="en-US" sz="2800" dirty="0">
                <a:solidFill>
                  <a:schemeClr val="accent2"/>
                </a:solidFill>
                <a:latin typeface="+mn-lt"/>
              </a:rPr>
              <a:t>Romans 2:6-10; 2 Corinthians 5:10 </a:t>
            </a:r>
            <a:r>
              <a:rPr lang="en-US" sz="2800" dirty="0">
                <a:latin typeface="+mn-lt"/>
              </a:rPr>
              <a:t>– We will be judged according to </a:t>
            </a:r>
            <a:r>
              <a:rPr lang="en-US" sz="2800" b="1" dirty="0">
                <a:latin typeface="+mn-lt"/>
              </a:rPr>
              <a:t>works</a:t>
            </a:r>
            <a:r>
              <a:rPr lang="en-US" sz="2800" dirty="0">
                <a:latin typeface="+mn-lt"/>
              </a:rPr>
              <a:t> (what is </a:t>
            </a:r>
            <a:r>
              <a:rPr lang="en-US" sz="2800" b="1" i="1" dirty="0">
                <a:latin typeface="+mn-lt"/>
              </a:rPr>
              <a:t>done</a:t>
            </a:r>
            <a:r>
              <a:rPr lang="en-US" sz="2800" dirty="0">
                <a:latin typeface="+mn-lt"/>
              </a:rPr>
              <a:t> in the body.) </a:t>
            </a:r>
          </a:p>
        </p:txBody>
      </p:sp>
    </p:spTree>
    <p:extLst>
      <p:ext uri="{BB962C8B-B14F-4D97-AF65-F5344CB8AC3E}">
        <p14:creationId xmlns:p14="http://schemas.microsoft.com/office/powerpoint/2010/main" val="131805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2C16"/>
            </a:gs>
            <a:gs pos="52000">
              <a:srgbClr val="85582B"/>
            </a:gs>
            <a:gs pos="95000">
              <a:srgbClr val="422C1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8F7630-B856-8871-D24B-78DBE43AE962}"/>
              </a:ext>
            </a:extLst>
          </p:cNvPr>
          <p:cNvSpPr txBox="1"/>
          <p:nvPr/>
        </p:nvSpPr>
        <p:spPr>
          <a:xfrm>
            <a:off x="1295400" y="533400"/>
            <a:ext cx="9601200" cy="584775"/>
          </a:xfrm>
          <a:prstGeom prst="rect">
            <a:avLst/>
          </a:prstGeom>
          <a:gradFill>
            <a:gsLst>
              <a:gs pos="0">
                <a:srgbClr val="422C16"/>
              </a:gs>
              <a:gs pos="52000">
                <a:srgbClr val="85582B"/>
              </a:gs>
              <a:gs pos="95000">
                <a:srgbClr val="422C16"/>
              </a:gs>
            </a:gsLst>
            <a:lin ang="16200000" scaled="1"/>
          </a:gradFill>
          <a:ln w="50800">
            <a:solidFill>
              <a:srgbClr val="C18243"/>
            </a:solidFill>
          </a:ln>
          <a:effectLst>
            <a:outerShdw blurRad="50800" dist="203200" dir="2700000" algn="tl" rotWithShape="0">
              <a:prstClr val="black">
                <a:alpha val="54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dirty="0">
                <a:solidFill>
                  <a:srgbClr val="FFFF00"/>
                </a:solidFill>
                <a:latin typeface="+mn-lt"/>
              </a:rPr>
              <a:t>Obedience Is a Necessary Condition to Salvation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0FD180-2ECA-4456-3CCC-FB566F458D07}"/>
              </a:ext>
            </a:extLst>
          </p:cNvPr>
          <p:cNvSpPr txBox="1"/>
          <p:nvPr/>
        </p:nvSpPr>
        <p:spPr>
          <a:xfrm>
            <a:off x="914400" y="1371600"/>
            <a:ext cx="103251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If No Obedience Is Needed, None of These Are Needed:</a:t>
            </a:r>
          </a:p>
          <a:p>
            <a:pPr marL="274320" indent="-274320" algn="ctr"/>
            <a:r>
              <a:rPr lang="en-US" sz="2800" b="1" i="1" dirty="0">
                <a:latin typeface="+mn-lt"/>
              </a:rPr>
              <a:t>Repentance - </a:t>
            </a:r>
            <a:r>
              <a:rPr lang="en-US" sz="2800" dirty="0">
                <a:latin typeface="+mn-lt"/>
              </a:rPr>
              <a:t>Acts 17:30</a:t>
            </a:r>
          </a:p>
          <a:p>
            <a:pPr marL="274320" indent="-274320" algn="ctr"/>
            <a:r>
              <a:rPr lang="en-US" sz="2800" b="1" i="1" dirty="0">
                <a:latin typeface="+mn-lt"/>
              </a:rPr>
              <a:t>Confession - </a:t>
            </a:r>
            <a:r>
              <a:rPr lang="en-US" sz="2800" dirty="0">
                <a:latin typeface="+mn-lt"/>
              </a:rPr>
              <a:t>Romans 10:9,10</a:t>
            </a:r>
          </a:p>
          <a:p>
            <a:pPr marL="274320" indent="-274320" algn="ctr"/>
            <a:r>
              <a:rPr lang="en-US" sz="2800" b="1" i="1" dirty="0">
                <a:latin typeface="+mn-lt"/>
              </a:rPr>
              <a:t>Love - </a:t>
            </a:r>
            <a:r>
              <a:rPr lang="en-US" sz="2800" dirty="0">
                <a:latin typeface="+mn-lt"/>
              </a:rPr>
              <a:t>Matthew 22:37-39</a:t>
            </a:r>
          </a:p>
          <a:p>
            <a:pPr marL="274320" indent="-274320" algn="ctr"/>
            <a:r>
              <a:rPr lang="en-US" sz="2800" b="1" i="1" dirty="0">
                <a:latin typeface="+mn-lt"/>
              </a:rPr>
              <a:t>Faith itself</a:t>
            </a:r>
            <a:r>
              <a:rPr lang="en-US" sz="2800" dirty="0">
                <a:latin typeface="+mn-lt"/>
              </a:rPr>
              <a:t> - 1 John 3:23; John 6:28,29</a:t>
            </a:r>
          </a:p>
          <a:p>
            <a:pPr marL="274320" indent="-274320" algn="ctr"/>
            <a:r>
              <a:rPr lang="en-US" sz="2800" b="1" i="1" dirty="0">
                <a:latin typeface="+mn-lt"/>
              </a:rPr>
              <a:t>Baptism - </a:t>
            </a:r>
            <a:r>
              <a:rPr lang="en-US" sz="2800" dirty="0">
                <a:latin typeface="+mn-lt"/>
              </a:rPr>
              <a:t>Mark 16:16; Acts 2:38; 22:16; </a:t>
            </a:r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>Romans 6:3,4; 1 Peter 3:21</a:t>
            </a:r>
          </a:p>
          <a:p>
            <a:pPr marL="274320" indent="-274320"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None of these works </a:t>
            </a:r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earn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 salvation, but all of them are essential </a:t>
            </a:r>
            <a:r>
              <a:rPr lang="en-US" sz="2800" b="1" i="1" dirty="0">
                <a:solidFill>
                  <a:schemeClr val="accent1"/>
                </a:solidFill>
                <a:latin typeface="+mn-lt"/>
              </a:rPr>
              <a:t>conditions</a:t>
            </a:r>
            <a:r>
              <a:rPr lang="en-US" sz="2800" b="1" dirty="0">
                <a:solidFill>
                  <a:schemeClr val="accent1"/>
                </a:solidFill>
                <a:latin typeface="+mn-lt"/>
              </a:rPr>
              <a:t> to receive forgiveness by the grace of God through the sacrifice of Jesus.</a:t>
            </a:r>
          </a:p>
        </p:txBody>
      </p:sp>
    </p:spTree>
    <p:extLst>
      <p:ext uri="{BB962C8B-B14F-4D97-AF65-F5344CB8AC3E}">
        <p14:creationId xmlns:p14="http://schemas.microsoft.com/office/powerpoint/2010/main" val="327643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2C16"/>
            </a:gs>
            <a:gs pos="52000">
              <a:srgbClr val="85582B"/>
            </a:gs>
            <a:gs pos="95000">
              <a:srgbClr val="422C1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8F7630-B856-8871-D24B-78DBE43AE962}"/>
              </a:ext>
            </a:extLst>
          </p:cNvPr>
          <p:cNvSpPr txBox="1"/>
          <p:nvPr/>
        </p:nvSpPr>
        <p:spPr>
          <a:xfrm>
            <a:off x="2819400" y="685800"/>
            <a:ext cx="6553200" cy="707886"/>
          </a:xfrm>
          <a:prstGeom prst="rect">
            <a:avLst/>
          </a:prstGeom>
          <a:gradFill>
            <a:gsLst>
              <a:gs pos="0">
                <a:srgbClr val="422C16"/>
              </a:gs>
              <a:gs pos="52000">
                <a:srgbClr val="85582B"/>
              </a:gs>
              <a:gs pos="95000">
                <a:srgbClr val="422C16"/>
              </a:gs>
            </a:gsLst>
            <a:lin ang="16200000" scaled="1"/>
          </a:gradFill>
          <a:ln w="50800">
            <a:solidFill>
              <a:srgbClr val="C18243"/>
            </a:solidFill>
          </a:ln>
          <a:effectLst>
            <a:outerShdw blurRad="50800" dist="203200" dir="2700000" algn="tl" rotWithShape="0">
              <a:prstClr val="black">
                <a:alpha val="54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+mj-lt"/>
              </a:rPr>
              <a:t>Works and Salvation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573CC4-8EAF-5952-1726-E5E9AD64A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526" y="2209800"/>
            <a:ext cx="4105274" cy="27955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0FD180-2ECA-4456-3CCC-FB566F458D07}"/>
              </a:ext>
            </a:extLst>
          </p:cNvPr>
          <p:cNvSpPr txBox="1"/>
          <p:nvPr/>
        </p:nvSpPr>
        <p:spPr>
          <a:xfrm>
            <a:off x="990600" y="1600200"/>
            <a:ext cx="57912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dirty="0">
                <a:latin typeface="+mn-lt"/>
              </a:rPr>
              <a:t>No One Earns Salvation by Sinless Works</a:t>
            </a:r>
          </a:p>
          <a:p>
            <a:pPr algn="ctr">
              <a:spcBef>
                <a:spcPts val="1200"/>
              </a:spcBef>
            </a:pPr>
            <a:r>
              <a:rPr lang="en-US" sz="3200" b="1" dirty="0">
                <a:latin typeface="+mn-lt"/>
              </a:rPr>
              <a:t>Obedience Is a Necessary Condition to Salvation</a:t>
            </a:r>
          </a:p>
          <a:p>
            <a:pPr algn="ctr">
              <a:spcBef>
                <a:spcPts val="1200"/>
              </a:spcBef>
            </a:pPr>
            <a:r>
              <a:rPr lang="en-US" sz="3200" b="1" dirty="0">
                <a:latin typeface="+mn-lt"/>
              </a:rPr>
              <a:t>Obedience and Good Attitudes Are Both Essential</a:t>
            </a:r>
          </a:p>
        </p:txBody>
      </p:sp>
    </p:spTree>
    <p:extLst>
      <p:ext uri="{BB962C8B-B14F-4D97-AF65-F5344CB8AC3E}">
        <p14:creationId xmlns:p14="http://schemas.microsoft.com/office/powerpoint/2010/main" val="3727359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2C16"/>
            </a:gs>
            <a:gs pos="52000">
              <a:srgbClr val="85582B"/>
            </a:gs>
            <a:gs pos="95000">
              <a:srgbClr val="422C1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8F7630-B856-8871-D24B-78DBE43AE962}"/>
              </a:ext>
            </a:extLst>
          </p:cNvPr>
          <p:cNvSpPr txBox="1"/>
          <p:nvPr/>
        </p:nvSpPr>
        <p:spPr>
          <a:xfrm>
            <a:off x="914400" y="533400"/>
            <a:ext cx="10325100" cy="584775"/>
          </a:xfrm>
          <a:prstGeom prst="rect">
            <a:avLst/>
          </a:prstGeom>
          <a:gradFill>
            <a:gsLst>
              <a:gs pos="0">
                <a:srgbClr val="422C16"/>
              </a:gs>
              <a:gs pos="52000">
                <a:srgbClr val="85582B"/>
              </a:gs>
              <a:gs pos="95000">
                <a:srgbClr val="422C16"/>
              </a:gs>
            </a:gsLst>
            <a:lin ang="16200000" scaled="1"/>
          </a:gradFill>
          <a:ln w="50800">
            <a:solidFill>
              <a:srgbClr val="C18243"/>
            </a:solidFill>
          </a:ln>
          <a:effectLst>
            <a:outerShdw blurRad="50800" dist="203200" dir="2700000" algn="tl" rotWithShape="0">
              <a:prstClr val="black">
                <a:alpha val="54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dirty="0">
                <a:solidFill>
                  <a:srgbClr val="FFFF00"/>
                </a:solidFill>
                <a:latin typeface="+mn-lt"/>
              </a:rPr>
              <a:t>Obedience and Proper Attitudes Are Both Necessary.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0FD180-2ECA-4456-3CCC-FB566F458D07}"/>
              </a:ext>
            </a:extLst>
          </p:cNvPr>
          <p:cNvSpPr txBox="1"/>
          <p:nvPr/>
        </p:nvSpPr>
        <p:spPr>
          <a:xfrm>
            <a:off x="914400" y="1371600"/>
            <a:ext cx="103251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 algn="ctr"/>
            <a:r>
              <a:rPr lang="en-US" sz="3200" b="1" dirty="0">
                <a:solidFill>
                  <a:schemeClr val="accent1"/>
                </a:solidFill>
                <a:latin typeface="+mn-lt"/>
              </a:rPr>
              <a:t>Obedience Must Be Sincere from the Heart</a:t>
            </a:r>
          </a:p>
          <a:p>
            <a:pPr marL="274320" indent="-274320" algn="ctr"/>
            <a:r>
              <a:rPr lang="en-US" sz="3200" dirty="0">
                <a:solidFill>
                  <a:schemeClr val="accent2"/>
                </a:solidFill>
                <a:latin typeface="+mn-lt"/>
              </a:rPr>
              <a:t>Romans 6:17,18 </a:t>
            </a:r>
            <a:r>
              <a:rPr lang="en-US" sz="3200" dirty="0">
                <a:latin typeface="+mn-lt"/>
              </a:rPr>
              <a:t>– To be set free from sin we must </a:t>
            </a:r>
            <a:r>
              <a:rPr lang="en-US" sz="3200" b="1" i="1" dirty="0">
                <a:latin typeface="+mn-lt"/>
              </a:rPr>
              <a:t>obey</a:t>
            </a:r>
            <a:r>
              <a:rPr lang="en-US" sz="3200" dirty="0">
                <a:latin typeface="+mn-lt"/>
              </a:rPr>
              <a:t> from the </a:t>
            </a:r>
            <a:r>
              <a:rPr lang="en-US" sz="3200" b="1" i="1" dirty="0">
                <a:latin typeface="+mn-lt"/>
              </a:rPr>
              <a:t>heart</a:t>
            </a:r>
            <a:r>
              <a:rPr lang="en-US" sz="3200" dirty="0">
                <a:latin typeface="+mn-lt"/>
              </a:rPr>
              <a:t>.</a:t>
            </a:r>
          </a:p>
          <a:p>
            <a:pPr marL="274320" indent="-274320" algn="ctr"/>
            <a:r>
              <a:rPr lang="en-US" sz="3200" dirty="0">
                <a:solidFill>
                  <a:schemeClr val="accent2"/>
                </a:solidFill>
                <a:latin typeface="+mn-lt"/>
              </a:rPr>
              <a:t>Galatians 5:6 </a:t>
            </a:r>
            <a:r>
              <a:rPr lang="en-US" sz="3200" dirty="0">
                <a:latin typeface="+mn-lt"/>
              </a:rPr>
              <a:t>– What avails in Christ is </a:t>
            </a:r>
            <a:r>
              <a:rPr lang="en-US" sz="3200" b="1" i="1" dirty="0">
                <a:latin typeface="+mn-lt"/>
              </a:rPr>
              <a:t>faith working through love</a:t>
            </a:r>
            <a:r>
              <a:rPr lang="en-US" sz="3200" dirty="0">
                <a:latin typeface="+mn-lt"/>
              </a:rPr>
              <a:t>.</a:t>
            </a:r>
          </a:p>
          <a:p>
            <a:pPr marL="274320" indent="-274320" algn="ctr"/>
            <a:r>
              <a:rPr lang="en-US" sz="3200" dirty="0">
                <a:solidFill>
                  <a:schemeClr val="accent2"/>
                </a:solidFill>
                <a:latin typeface="+mn-lt"/>
              </a:rPr>
              <a:t>1 John 5:3 </a:t>
            </a:r>
            <a:r>
              <a:rPr lang="en-US" sz="3200" dirty="0">
                <a:latin typeface="+mn-lt"/>
              </a:rPr>
              <a:t>– For this is the </a:t>
            </a:r>
            <a:r>
              <a:rPr lang="en-US" sz="3200" b="1" i="1" dirty="0">
                <a:latin typeface="+mn-lt"/>
              </a:rPr>
              <a:t>love</a:t>
            </a:r>
            <a:r>
              <a:rPr lang="en-US" sz="3200" dirty="0">
                <a:latin typeface="+mn-lt"/>
              </a:rPr>
              <a:t> of God, that we </a:t>
            </a:r>
            <a:r>
              <a:rPr lang="en-US" sz="3200" b="1" i="1" dirty="0">
                <a:latin typeface="+mn-lt"/>
              </a:rPr>
              <a:t>keep His commandments</a:t>
            </a:r>
            <a:r>
              <a:rPr lang="en-US" sz="3200" dirty="0">
                <a:latin typeface="+mn-lt"/>
              </a:rPr>
              <a:t>. (2 John 6; John 14:15). </a:t>
            </a:r>
          </a:p>
          <a:p>
            <a:pPr marL="274320" indent="-274320" algn="ctr"/>
            <a:r>
              <a:rPr lang="en-US" sz="3200" b="1" dirty="0">
                <a:solidFill>
                  <a:schemeClr val="accent1"/>
                </a:solidFill>
                <a:latin typeface="+mn-lt"/>
              </a:rPr>
              <a:t>It is not a matter of choosing between faith and works. Both are required.</a:t>
            </a:r>
          </a:p>
        </p:txBody>
      </p:sp>
    </p:spTree>
    <p:extLst>
      <p:ext uri="{BB962C8B-B14F-4D97-AF65-F5344CB8AC3E}">
        <p14:creationId xmlns:p14="http://schemas.microsoft.com/office/powerpoint/2010/main" val="220581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2C16"/>
            </a:gs>
            <a:gs pos="52000">
              <a:srgbClr val="85582B"/>
            </a:gs>
            <a:gs pos="95000">
              <a:srgbClr val="422C1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8F7630-B856-8871-D24B-78DBE43AE962}"/>
              </a:ext>
            </a:extLst>
          </p:cNvPr>
          <p:cNvSpPr txBox="1"/>
          <p:nvPr/>
        </p:nvSpPr>
        <p:spPr>
          <a:xfrm>
            <a:off x="914400" y="533400"/>
            <a:ext cx="10325100" cy="584775"/>
          </a:xfrm>
          <a:prstGeom prst="rect">
            <a:avLst/>
          </a:prstGeom>
          <a:gradFill>
            <a:gsLst>
              <a:gs pos="0">
                <a:srgbClr val="422C16"/>
              </a:gs>
              <a:gs pos="52000">
                <a:srgbClr val="85582B"/>
              </a:gs>
              <a:gs pos="95000">
                <a:srgbClr val="422C16"/>
              </a:gs>
            </a:gsLst>
            <a:lin ang="16200000" scaled="1"/>
          </a:gradFill>
          <a:ln w="50800">
            <a:solidFill>
              <a:srgbClr val="C18243"/>
            </a:solidFill>
          </a:ln>
          <a:effectLst>
            <a:outerShdw blurRad="50800" dist="203200" dir="2700000" algn="tl" rotWithShape="0">
              <a:prstClr val="black">
                <a:alpha val="54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dirty="0">
                <a:solidFill>
                  <a:srgbClr val="FFFF00"/>
                </a:solidFill>
                <a:latin typeface="+mn-lt"/>
              </a:rPr>
              <a:t>Illustrations of Faith to the Saving of the Soul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E2A2DB-B1CE-62F1-FEBC-42331888D5FD}"/>
              </a:ext>
            </a:extLst>
          </p:cNvPr>
          <p:cNvSpPr txBox="1"/>
          <p:nvPr/>
        </p:nvSpPr>
        <p:spPr>
          <a:xfrm>
            <a:off x="4876800" y="1447800"/>
            <a:ext cx="6362700" cy="1384995"/>
          </a:xfrm>
          <a:prstGeom prst="rect">
            <a:avLst/>
          </a:prstGeom>
          <a:solidFill>
            <a:schemeClr val="accent1">
              <a:lumMod val="1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6" algn="ctr"/>
            <a:r>
              <a:rPr lang="en-US" sz="2800" b="1" dirty="0">
                <a:solidFill>
                  <a:srgbClr val="FFFF00"/>
                </a:solidFill>
                <a:latin typeface="+mn-lt"/>
              </a:rPr>
              <a:t>Hebrews 10:39; chapter 11</a:t>
            </a:r>
            <a:endParaRPr lang="en-US" sz="2800" i="1" dirty="0">
              <a:solidFill>
                <a:srgbClr val="FFFF00"/>
              </a:solidFill>
              <a:latin typeface="+mn-lt"/>
            </a:endParaRPr>
          </a:p>
          <a:p>
            <a:pPr marL="0" lvl="6" algn="ctr"/>
            <a:r>
              <a:rPr lang="en-US" sz="2800" b="1" i="1" dirty="0">
                <a:latin typeface="+mn-lt"/>
              </a:rPr>
              <a:t>Noah</a:t>
            </a:r>
            <a:r>
              <a:rPr lang="en-US" sz="2800" i="1" dirty="0">
                <a:latin typeface="+mn-lt"/>
              </a:rPr>
              <a:t> built the ark </a:t>
            </a:r>
            <a:r>
              <a:rPr lang="en-US" sz="2800" b="1" i="1" dirty="0">
                <a:latin typeface="+mn-lt"/>
              </a:rPr>
              <a:t>then</a:t>
            </a:r>
            <a:r>
              <a:rPr lang="en-US" sz="2800" i="1" dirty="0">
                <a:latin typeface="+mn-lt"/>
              </a:rPr>
              <a:t> his house was saved (11:7)</a:t>
            </a:r>
            <a:endParaRPr lang="en-US" sz="2800" dirty="0">
              <a:latin typeface="+mn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919BC8B-99F9-8A38-461D-391A9CB518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986374"/>
            <a:ext cx="4724400" cy="350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96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2C16"/>
            </a:gs>
            <a:gs pos="52000">
              <a:srgbClr val="85582B"/>
            </a:gs>
            <a:gs pos="95000">
              <a:srgbClr val="422C1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8F7630-B856-8871-D24B-78DBE43AE962}"/>
              </a:ext>
            </a:extLst>
          </p:cNvPr>
          <p:cNvSpPr txBox="1"/>
          <p:nvPr/>
        </p:nvSpPr>
        <p:spPr>
          <a:xfrm>
            <a:off x="914400" y="533400"/>
            <a:ext cx="10325100" cy="584775"/>
          </a:xfrm>
          <a:prstGeom prst="rect">
            <a:avLst/>
          </a:prstGeom>
          <a:gradFill>
            <a:gsLst>
              <a:gs pos="0">
                <a:srgbClr val="422C16"/>
              </a:gs>
              <a:gs pos="52000">
                <a:srgbClr val="85582B"/>
              </a:gs>
              <a:gs pos="95000">
                <a:srgbClr val="422C16"/>
              </a:gs>
            </a:gsLst>
            <a:lin ang="16200000" scaled="1"/>
          </a:gradFill>
          <a:ln w="50800">
            <a:solidFill>
              <a:srgbClr val="C18243"/>
            </a:solidFill>
          </a:ln>
          <a:effectLst>
            <a:outerShdw blurRad="50800" dist="203200" dir="2700000" algn="tl" rotWithShape="0">
              <a:prstClr val="black">
                <a:alpha val="54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dirty="0">
                <a:solidFill>
                  <a:srgbClr val="FFFF00"/>
                </a:solidFill>
                <a:latin typeface="+mn-lt"/>
              </a:rPr>
              <a:t>Illustrations of Faith to the Saving of the Soul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E2A2DB-B1CE-62F1-FEBC-42331888D5FD}"/>
              </a:ext>
            </a:extLst>
          </p:cNvPr>
          <p:cNvSpPr txBox="1"/>
          <p:nvPr/>
        </p:nvSpPr>
        <p:spPr>
          <a:xfrm>
            <a:off x="4876800" y="1447800"/>
            <a:ext cx="6362700" cy="2246769"/>
          </a:xfrm>
          <a:prstGeom prst="rect">
            <a:avLst/>
          </a:prstGeom>
          <a:solidFill>
            <a:schemeClr val="accent1">
              <a:lumMod val="1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6" algn="ctr"/>
            <a:r>
              <a:rPr lang="en-US" sz="2800" b="1" dirty="0">
                <a:solidFill>
                  <a:srgbClr val="FFFF00"/>
                </a:solidFill>
                <a:latin typeface="+mn-lt"/>
              </a:rPr>
              <a:t>Hebrews 10:39; chapter 11</a:t>
            </a:r>
            <a:endParaRPr lang="en-US" sz="2800" i="1" dirty="0">
              <a:solidFill>
                <a:srgbClr val="FFFF00"/>
              </a:solidFill>
              <a:latin typeface="+mn-lt"/>
            </a:endParaRPr>
          </a:p>
          <a:p>
            <a:pPr marL="0" lvl="6" algn="ctr"/>
            <a:r>
              <a:rPr lang="en-US" sz="2800" b="1" i="1" dirty="0">
                <a:latin typeface="+mn-lt"/>
              </a:rPr>
              <a:t>Noah</a:t>
            </a:r>
            <a:r>
              <a:rPr lang="en-US" sz="2800" i="1" dirty="0">
                <a:latin typeface="+mn-lt"/>
              </a:rPr>
              <a:t> built the ark </a:t>
            </a:r>
            <a:r>
              <a:rPr lang="en-US" sz="2800" b="1" i="1" dirty="0">
                <a:latin typeface="+mn-lt"/>
              </a:rPr>
              <a:t>then</a:t>
            </a:r>
            <a:r>
              <a:rPr lang="en-US" sz="2800" i="1" dirty="0">
                <a:latin typeface="+mn-lt"/>
              </a:rPr>
              <a:t> his house was saved (11:7)</a:t>
            </a:r>
            <a:endParaRPr lang="en-US" sz="2800" dirty="0">
              <a:latin typeface="+mn-lt"/>
            </a:endParaRPr>
          </a:p>
          <a:p>
            <a:pPr marL="0" lvl="6" algn="ctr"/>
            <a:r>
              <a:rPr lang="en-US" sz="2800" b="1" i="1" dirty="0">
                <a:latin typeface="+mn-lt"/>
              </a:rPr>
              <a:t>Abraham</a:t>
            </a:r>
            <a:r>
              <a:rPr lang="en-US" sz="2800" i="1" dirty="0">
                <a:latin typeface="+mn-lt"/>
              </a:rPr>
              <a:t> obeyed to go </a:t>
            </a:r>
            <a:r>
              <a:rPr lang="en-US" sz="2800" b="1" i="1" dirty="0">
                <a:latin typeface="+mn-lt"/>
              </a:rPr>
              <a:t>then </a:t>
            </a:r>
            <a:r>
              <a:rPr lang="en-US" sz="2800" i="1" dirty="0">
                <a:latin typeface="+mn-lt"/>
              </a:rPr>
              <a:t>received the inheritance (11:18)</a:t>
            </a:r>
            <a:endParaRPr lang="en-US" sz="2800" dirty="0">
              <a:latin typeface="+mn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696705-6FC8-77A3-B31A-DC8661FC00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152650"/>
            <a:ext cx="297180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69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2C16"/>
            </a:gs>
            <a:gs pos="52000">
              <a:srgbClr val="85582B"/>
            </a:gs>
            <a:gs pos="95000">
              <a:srgbClr val="422C1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8F7630-B856-8871-D24B-78DBE43AE962}"/>
              </a:ext>
            </a:extLst>
          </p:cNvPr>
          <p:cNvSpPr txBox="1"/>
          <p:nvPr/>
        </p:nvSpPr>
        <p:spPr>
          <a:xfrm>
            <a:off x="914400" y="533400"/>
            <a:ext cx="10325100" cy="584775"/>
          </a:xfrm>
          <a:prstGeom prst="rect">
            <a:avLst/>
          </a:prstGeom>
          <a:gradFill>
            <a:gsLst>
              <a:gs pos="0">
                <a:srgbClr val="422C16"/>
              </a:gs>
              <a:gs pos="52000">
                <a:srgbClr val="85582B"/>
              </a:gs>
              <a:gs pos="95000">
                <a:srgbClr val="422C16"/>
              </a:gs>
            </a:gsLst>
            <a:lin ang="16200000" scaled="1"/>
          </a:gradFill>
          <a:ln w="50800">
            <a:solidFill>
              <a:srgbClr val="C18243"/>
            </a:solidFill>
          </a:ln>
          <a:effectLst>
            <a:outerShdw blurRad="50800" dist="203200" dir="2700000" algn="tl" rotWithShape="0">
              <a:prstClr val="black">
                <a:alpha val="54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dirty="0">
                <a:solidFill>
                  <a:srgbClr val="FFFF00"/>
                </a:solidFill>
                <a:latin typeface="+mn-lt"/>
              </a:rPr>
              <a:t>Illustrations of Faith to the Saving of the Soul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E2A2DB-B1CE-62F1-FEBC-42331888D5FD}"/>
              </a:ext>
            </a:extLst>
          </p:cNvPr>
          <p:cNvSpPr txBox="1"/>
          <p:nvPr/>
        </p:nvSpPr>
        <p:spPr>
          <a:xfrm>
            <a:off x="4876800" y="1447800"/>
            <a:ext cx="6362700" cy="3108543"/>
          </a:xfrm>
          <a:prstGeom prst="rect">
            <a:avLst/>
          </a:prstGeom>
          <a:solidFill>
            <a:schemeClr val="accent1">
              <a:lumMod val="1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6" algn="ctr"/>
            <a:r>
              <a:rPr lang="en-US" sz="2800" b="1" dirty="0">
                <a:solidFill>
                  <a:srgbClr val="FFFF00"/>
                </a:solidFill>
                <a:latin typeface="+mn-lt"/>
              </a:rPr>
              <a:t>Hebrews 10:39; chapter 11</a:t>
            </a:r>
            <a:endParaRPr lang="en-US" sz="2800" i="1" dirty="0">
              <a:solidFill>
                <a:srgbClr val="FFFF00"/>
              </a:solidFill>
              <a:latin typeface="+mn-lt"/>
            </a:endParaRPr>
          </a:p>
          <a:p>
            <a:pPr marL="0" lvl="6" algn="ctr"/>
            <a:r>
              <a:rPr lang="en-US" sz="2800" b="1" i="1" dirty="0">
                <a:latin typeface="+mn-lt"/>
              </a:rPr>
              <a:t>Noah</a:t>
            </a:r>
            <a:r>
              <a:rPr lang="en-US" sz="2800" i="1" dirty="0">
                <a:latin typeface="+mn-lt"/>
              </a:rPr>
              <a:t> built the ark </a:t>
            </a:r>
            <a:r>
              <a:rPr lang="en-US" sz="2800" b="1" i="1" dirty="0">
                <a:latin typeface="+mn-lt"/>
              </a:rPr>
              <a:t>then</a:t>
            </a:r>
            <a:r>
              <a:rPr lang="en-US" sz="2800" i="1" dirty="0">
                <a:latin typeface="+mn-lt"/>
              </a:rPr>
              <a:t> his house was saved (11:7)</a:t>
            </a:r>
            <a:endParaRPr lang="en-US" sz="2800" dirty="0">
              <a:latin typeface="+mn-lt"/>
            </a:endParaRPr>
          </a:p>
          <a:p>
            <a:pPr marL="0" lvl="6" algn="ctr"/>
            <a:r>
              <a:rPr lang="en-US" sz="2800" b="1" i="1" dirty="0">
                <a:latin typeface="+mn-lt"/>
              </a:rPr>
              <a:t>Abraham</a:t>
            </a:r>
            <a:r>
              <a:rPr lang="en-US" sz="2800" i="1" dirty="0">
                <a:latin typeface="+mn-lt"/>
              </a:rPr>
              <a:t> obeyed to go </a:t>
            </a:r>
            <a:r>
              <a:rPr lang="en-US" sz="2800" b="1" i="1" dirty="0">
                <a:latin typeface="+mn-lt"/>
              </a:rPr>
              <a:t>then </a:t>
            </a:r>
            <a:r>
              <a:rPr lang="en-US" sz="2800" i="1" dirty="0">
                <a:latin typeface="+mn-lt"/>
              </a:rPr>
              <a:t>received the inheritance (11:18)</a:t>
            </a:r>
            <a:endParaRPr lang="en-US" sz="2800" dirty="0">
              <a:latin typeface="+mn-lt"/>
            </a:endParaRPr>
          </a:p>
          <a:p>
            <a:pPr marL="0" lvl="6" algn="ctr"/>
            <a:r>
              <a:rPr lang="en-US" sz="2800" b="1" i="1" dirty="0">
                <a:latin typeface="+mn-lt"/>
              </a:rPr>
              <a:t>Israel</a:t>
            </a:r>
            <a:r>
              <a:rPr lang="en-US" sz="2800" i="1" dirty="0">
                <a:latin typeface="+mn-lt"/>
              </a:rPr>
              <a:t> marched </a:t>
            </a:r>
            <a:r>
              <a:rPr lang="en-US" sz="2800" b="1" i="1" dirty="0">
                <a:latin typeface="+mn-lt"/>
              </a:rPr>
              <a:t>then</a:t>
            </a:r>
            <a:r>
              <a:rPr lang="en-US" sz="2800" i="1" dirty="0">
                <a:latin typeface="+mn-lt"/>
              </a:rPr>
              <a:t> the walls of Jericho fell (11:30)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97CC055-8C6C-AABC-4BCE-3BCD61FDA8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86000"/>
            <a:ext cx="4333875" cy="277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968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2C16"/>
            </a:gs>
            <a:gs pos="52000">
              <a:srgbClr val="85582B"/>
            </a:gs>
            <a:gs pos="95000">
              <a:srgbClr val="422C1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8F7630-B856-8871-D24B-78DBE43AE962}"/>
              </a:ext>
            </a:extLst>
          </p:cNvPr>
          <p:cNvSpPr txBox="1"/>
          <p:nvPr/>
        </p:nvSpPr>
        <p:spPr>
          <a:xfrm>
            <a:off x="914400" y="533400"/>
            <a:ext cx="10325100" cy="584775"/>
          </a:xfrm>
          <a:prstGeom prst="rect">
            <a:avLst/>
          </a:prstGeom>
          <a:gradFill>
            <a:gsLst>
              <a:gs pos="0">
                <a:srgbClr val="422C16"/>
              </a:gs>
              <a:gs pos="52000">
                <a:srgbClr val="85582B"/>
              </a:gs>
              <a:gs pos="95000">
                <a:srgbClr val="422C16"/>
              </a:gs>
            </a:gsLst>
            <a:lin ang="16200000" scaled="1"/>
          </a:gradFill>
          <a:ln w="50800">
            <a:solidFill>
              <a:srgbClr val="C18243"/>
            </a:solidFill>
          </a:ln>
          <a:effectLst>
            <a:outerShdw blurRad="50800" dist="203200" dir="2700000" algn="tl" rotWithShape="0">
              <a:prstClr val="black">
                <a:alpha val="54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dirty="0">
                <a:solidFill>
                  <a:srgbClr val="FFFF00"/>
                </a:solidFill>
                <a:latin typeface="+mn-lt"/>
              </a:rPr>
              <a:t>Illustrations of Faith to the Saving of the Soul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E2A2DB-B1CE-62F1-FEBC-42331888D5FD}"/>
              </a:ext>
            </a:extLst>
          </p:cNvPr>
          <p:cNvSpPr txBox="1"/>
          <p:nvPr/>
        </p:nvSpPr>
        <p:spPr>
          <a:xfrm>
            <a:off x="4876800" y="1371600"/>
            <a:ext cx="6362700" cy="3108543"/>
          </a:xfrm>
          <a:prstGeom prst="rect">
            <a:avLst/>
          </a:prstGeom>
          <a:solidFill>
            <a:schemeClr val="accent1">
              <a:lumMod val="1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6" algn="ctr"/>
            <a:r>
              <a:rPr lang="en-US" sz="2800" b="1" dirty="0">
                <a:solidFill>
                  <a:srgbClr val="FFFF00"/>
                </a:solidFill>
                <a:latin typeface="+mn-lt"/>
              </a:rPr>
              <a:t>Hebrews 10:39; chapter 11</a:t>
            </a:r>
            <a:endParaRPr lang="en-US" sz="2800" i="1" dirty="0">
              <a:solidFill>
                <a:srgbClr val="FFFF00"/>
              </a:solidFill>
              <a:latin typeface="+mn-lt"/>
            </a:endParaRPr>
          </a:p>
          <a:p>
            <a:pPr marL="0" lvl="6" algn="ctr"/>
            <a:r>
              <a:rPr lang="en-US" sz="2800" b="1" i="1" dirty="0">
                <a:latin typeface="+mn-lt"/>
              </a:rPr>
              <a:t>Noah</a:t>
            </a:r>
            <a:r>
              <a:rPr lang="en-US" sz="2800" i="1" dirty="0">
                <a:latin typeface="+mn-lt"/>
              </a:rPr>
              <a:t> built the ark </a:t>
            </a:r>
            <a:r>
              <a:rPr lang="en-US" sz="2800" b="1" i="1" dirty="0">
                <a:latin typeface="+mn-lt"/>
              </a:rPr>
              <a:t>then</a:t>
            </a:r>
            <a:r>
              <a:rPr lang="en-US" sz="2800" i="1" dirty="0">
                <a:latin typeface="+mn-lt"/>
              </a:rPr>
              <a:t> his house was saved (11:7)</a:t>
            </a:r>
            <a:endParaRPr lang="en-US" sz="2800" dirty="0">
              <a:latin typeface="+mn-lt"/>
            </a:endParaRPr>
          </a:p>
          <a:p>
            <a:pPr marL="0" lvl="6" algn="ctr"/>
            <a:r>
              <a:rPr lang="en-US" sz="2800" b="1" i="1" dirty="0">
                <a:latin typeface="+mn-lt"/>
              </a:rPr>
              <a:t>Abraham</a:t>
            </a:r>
            <a:r>
              <a:rPr lang="en-US" sz="2800" i="1" dirty="0">
                <a:latin typeface="+mn-lt"/>
              </a:rPr>
              <a:t> obeyed to go </a:t>
            </a:r>
            <a:r>
              <a:rPr lang="en-US" sz="2800" b="1" i="1" dirty="0">
                <a:latin typeface="+mn-lt"/>
              </a:rPr>
              <a:t>then </a:t>
            </a:r>
            <a:r>
              <a:rPr lang="en-US" sz="2800" i="1" dirty="0">
                <a:latin typeface="+mn-lt"/>
              </a:rPr>
              <a:t>received the inheritance (11:18)</a:t>
            </a:r>
            <a:endParaRPr lang="en-US" sz="2800" dirty="0">
              <a:latin typeface="+mn-lt"/>
            </a:endParaRPr>
          </a:p>
          <a:p>
            <a:pPr marL="0" lvl="6" algn="ctr"/>
            <a:r>
              <a:rPr lang="en-US" sz="2800" b="1" i="1" dirty="0">
                <a:latin typeface="+mn-lt"/>
              </a:rPr>
              <a:t>Israel</a:t>
            </a:r>
            <a:r>
              <a:rPr lang="en-US" sz="2800" i="1" dirty="0">
                <a:latin typeface="+mn-lt"/>
              </a:rPr>
              <a:t> marched </a:t>
            </a:r>
            <a:r>
              <a:rPr lang="en-US" sz="2800" b="1" i="1" dirty="0">
                <a:latin typeface="+mn-lt"/>
              </a:rPr>
              <a:t>then</a:t>
            </a:r>
            <a:r>
              <a:rPr lang="en-US" sz="2800" i="1" dirty="0">
                <a:latin typeface="+mn-lt"/>
              </a:rPr>
              <a:t> the walls of Jericho fell (11:30)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A8295A-7353-063F-AD29-356A92855F4A}"/>
              </a:ext>
            </a:extLst>
          </p:cNvPr>
          <p:cNvSpPr txBox="1"/>
          <p:nvPr/>
        </p:nvSpPr>
        <p:spPr>
          <a:xfrm>
            <a:off x="952500" y="4495800"/>
            <a:ext cx="10325100" cy="954107"/>
          </a:xfrm>
          <a:prstGeom prst="rect">
            <a:avLst/>
          </a:prstGeom>
          <a:solidFill>
            <a:schemeClr val="accent1">
              <a:lumMod val="1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74320" indent="-274320"/>
            <a:r>
              <a:rPr lang="en-US" sz="2800" b="1" i="1" dirty="0">
                <a:solidFill>
                  <a:schemeClr val="accent2"/>
                </a:solidFill>
                <a:latin typeface="+mn-lt"/>
              </a:rPr>
              <a:t>John 3:14-16 </a:t>
            </a:r>
            <a:r>
              <a:rPr lang="en-US" sz="2800" b="1" i="1" dirty="0">
                <a:latin typeface="+mn-lt"/>
              </a:rPr>
              <a:t>- </a:t>
            </a:r>
            <a:r>
              <a:rPr lang="en-US" sz="2800" dirty="0">
                <a:latin typeface="+mn-lt"/>
              </a:rPr>
              <a:t>Bronze serpent illustrates salvation by faith. To be saved from death, the people had to </a:t>
            </a:r>
            <a:r>
              <a:rPr lang="en-US" sz="2800" b="1" i="1" dirty="0">
                <a:latin typeface="+mn-lt"/>
              </a:rPr>
              <a:t>act</a:t>
            </a:r>
            <a:r>
              <a:rPr lang="en-US" sz="2800" dirty="0">
                <a:latin typeface="+mn-lt"/>
              </a:rPr>
              <a:t> (Numbers 21:9).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730EAB-87A2-EFE5-96A2-9DB8FBE491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41" y="1371600"/>
            <a:ext cx="2712720" cy="305409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6F502D-8CA6-44F7-64F1-8FC145DB37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95400"/>
            <a:ext cx="3810000" cy="308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94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2C16"/>
            </a:gs>
            <a:gs pos="52000">
              <a:srgbClr val="85582B"/>
            </a:gs>
            <a:gs pos="95000">
              <a:srgbClr val="422C1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8F7630-B856-8871-D24B-78DBE43AE962}"/>
              </a:ext>
            </a:extLst>
          </p:cNvPr>
          <p:cNvSpPr txBox="1"/>
          <p:nvPr/>
        </p:nvSpPr>
        <p:spPr>
          <a:xfrm>
            <a:off x="914400" y="533400"/>
            <a:ext cx="10325100" cy="584775"/>
          </a:xfrm>
          <a:prstGeom prst="rect">
            <a:avLst/>
          </a:prstGeom>
          <a:gradFill>
            <a:gsLst>
              <a:gs pos="0">
                <a:srgbClr val="422C16"/>
              </a:gs>
              <a:gs pos="52000">
                <a:srgbClr val="85582B"/>
              </a:gs>
              <a:gs pos="95000">
                <a:srgbClr val="422C16"/>
              </a:gs>
            </a:gsLst>
            <a:lin ang="16200000" scaled="1"/>
          </a:gradFill>
          <a:ln w="50800">
            <a:solidFill>
              <a:srgbClr val="C18243"/>
            </a:solidFill>
          </a:ln>
          <a:effectLst>
            <a:outerShdw blurRad="50800" dist="203200" dir="2700000" algn="tl" rotWithShape="0">
              <a:prstClr val="black">
                <a:alpha val="54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dirty="0">
                <a:solidFill>
                  <a:srgbClr val="FFFF00"/>
                </a:solidFill>
                <a:latin typeface="+mn-lt"/>
              </a:rPr>
              <a:t>Illustrations of Faith to the Saving of the Soul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E2A2DB-B1CE-62F1-FEBC-42331888D5FD}"/>
              </a:ext>
            </a:extLst>
          </p:cNvPr>
          <p:cNvSpPr txBox="1"/>
          <p:nvPr/>
        </p:nvSpPr>
        <p:spPr>
          <a:xfrm>
            <a:off x="4876800" y="1371600"/>
            <a:ext cx="6362700" cy="3108543"/>
          </a:xfrm>
          <a:prstGeom prst="rect">
            <a:avLst/>
          </a:prstGeom>
          <a:solidFill>
            <a:schemeClr val="accent1">
              <a:lumMod val="1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lvl="6" algn="ctr"/>
            <a:r>
              <a:rPr lang="en-US" sz="2800" b="1" dirty="0">
                <a:solidFill>
                  <a:srgbClr val="FFFF00"/>
                </a:solidFill>
                <a:latin typeface="+mn-lt"/>
              </a:rPr>
              <a:t>Hebrews 10:39; chapter 11</a:t>
            </a:r>
            <a:endParaRPr lang="en-US" sz="2800" i="1" dirty="0">
              <a:solidFill>
                <a:srgbClr val="FFFF00"/>
              </a:solidFill>
              <a:latin typeface="+mn-lt"/>
            </a:endParaRPr>
          </a:p>
          <a:p>
            <a:pPr marL="0" lvl="6" algn="ctr"/>
            <a:r>
              <a:rPr lang="en-US" sz="2800" b="1" i="1" dirty="0">
                <a:latin typeface="+mn-lt"/>
              </a:rPr>
              <a:t>Noah</a:t>
            </a:r>
            <a:r>
              <a:rPr lang="en-US" sz="2800" i="1" dirty="0">
                <a:latin typeface="+mn-lt"/>
              </a:rPr>
              <a:t> built the ark </a:t>
            </a:r>
            <a:r>
              <a:rPr lang="en-US" sz="2800" b="1" i="1" dirty="0">
                <a:latin typeface="+mn-lt"/>
              </a:rPr>
              <a:t>then</a:t>
            </a:r>
            <a:r>
              <a:rPr lang="en-US" sz="2800" i="1" dirty="0">
                <a:latin typeface="+mn-lt"/>
              </a:rPr>
              <a:t> his house was saved (11:7)</a:t>
            </a:r>
            <a:endParaRPr lang="en-US" sz="2800" dirty="0">
              <a:latin typeface="+mn-lt"/>
            </a:endParaRPr>
          </a:p>
          <a:p>
            <a:pPr marL="0" lvl="6" algn="ctr"/>
            <a:r>
              <a:rPr lang="en-US" sz="2800" b="1" i="1" dirty="0">
                <a:latin typeface="+mn-lt"/>
              </a:rPr>
              <a:t>Abraham</a:t>
            </a:r>
            <a:r>
              <a:rPr lang="en-US" sz="2800" i="1" dirty="0">
                <a:latin typeface="+mn-lt"/>
              </a:rPr>
              <a:t> obeyed to go </a:t>
            </a:r>
            <a:r>
              <a:rPr lang="en-US" sz="2800" b="1" i="1" dirty="0">
                <a:latin typeface="+mn-lt"/>
              </a:rPr>
              <a:t>then </a:t>
            </a:r>
            <a:r>
              <a:rPr lang="en-US" sz="2800" i="1" dirty="0">
                <a:latin typeface="+mn-lt"/>
              </a:rPr>
              <a:t>received the inheritance </a:t>
            </a:r>
            <a:r>
              <a:rPr lang="en-US" sz="2800" i="1">
                <a:latin typeface="+mn-lt"/>
              </a:rPr>
              <a:t>(11:8</a:t>
            </a:r>
            <a:r>
              <a:rPr lang="en-US" sz="2800" i="1" dirty="0">
                <a:latin typeface="+mn-lt"/>
              </a:rPr>
              <a:t>)</a:t>
            </a:r>
            <a:endParaRPr lang="en-US" sz="2800" dirty="0">
              <a:latin typeface="+mn-lt"/>
            </a:endParaRPr>
          </a:p>
          <a:p>
            <a:pPr marL="0" lvl="6" algn="ctr"/>
            <a:r>
              <a:rPr lang="en-US" sz="2800" b="1" i="1" dirty="0">
                <a:latin typeface="+mn-lt"/>
              </a:rPr>
              <a:t>Israel</a:t>
            </a:r>
            <a:r>
              <a:rPr lang="en-US" sz="2800" i="1" dirty="0">
                <a:latin typeface="+mn-lt"/>
              </a:rPr>
              <a:t> marched </a:t>
            </a:r>
            <a:r>
              <a:rPr lang="en-US" sz="2800" b="1" i="1" dirty="0">
                <a:latin typeface="+mn-lt"/>
              </a:rPr>
              <a:t>then</a:t>
            </a:r>
            <a:r>
              <a:rPr lang="en-US" sz="2800" i="1" dirty="0">
                <a:latin typeface="+mn-lt"/>
              </a:rPr>
              <a:t> the walls of Jericho fell (11:30)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A8295A-7353-063F-AD29-356A92855F4A}"/>
              </a:ext>
            </a:extLst>
          </p:cNvPr>
          <p:cNvSpPr txBox="1"/>
          <p:nvPr/>
        </p:nvSpPr>
        <p:spPr>
          <a:xfrm>
            <a:off x="952500" y="4495800"/>
            <a:ext cx="10325100" cy="2246769"/>
          </a:xfrm>
          <a:prstGeom prst="rect">
            <a:avLst/>
          </a:prstGeom>
          <a:solidFill>
            <a:schemeClr val="accent1">
              <a:lumMod val="1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74320" indent="-274320"/>
            <a:r>
              <a:rPr lang="en-US" sz="2800" b="1" i="1" dirty="0">
                <a:solidFill>
                  <a:schemeClr val="accent2"/>
                </a:solidFill>
                <a:latin typeface="+mn-lt"/>
              </a:rPr>
              <a:t>John 3:14-16 </a:t>
            </a:r>
            <a:r>
              <a:rPr lang="en-US" sz="2800" b="1" i="1" dirty="0">
                <a:latin typeface="+mn-lt"/>
              </a:rPr>
              <a:t>- </a:t>
            </a:r>
            <a:r>
              <a:rPr lang="en-US" sz="2800" dirty="0">
                <a:latin typeface="+mn-lt"/>
              </a:rPr>
              <a:t>Bronze serpent illustrates salvation by faith. To be saved from death, the people had to </a:t>
            </a:r>
            <a:r>
              <a:rPr lang="en-US" sz="2800" b="1" i="1" dirty="0">
                <a:latin typeface="+mn-lt"/>
              </a:rPr>
              <a:t>act</a:t>
            </a:r>
            <a:r>
              <a:rPr lang="en-US" sz="2800" dirty="0">
                <a:latin typeface="+mn-lt"/>
              </a:rPr>
              <a:t> (Numbers 21:9).</a:t>
            </a:r>
          </a:p>
          <a:p>
            <a:pPr marL="274320" indent="-274320"/>
            <a:r>
              <a:rPr lang="en-US" sz="2800" b="1" i="1" dirty="0">
                <a:solidFill>
                  <a:schemeClr val="accent2"/>
                </a:solidFill>
                <a:latin typeface="+mn-lt"/>
              </a:rPr>
              <a:t>James 2:14-26 </a:t>
            </a:r>
            <a:r>
              <a:rPr lang="en-US" sz="2800" b="1" i="1" dirty="0">
                <a:latin typeface="+mn-lt"/>
              </a:rPr>
              <a:t>- </a:t>
            </a:r>
            <a:r>
              <a:rPr lang="en-US" sz="2800" dirty="0">
                <a:latin typeface="+mn-lt"/>
              </a:rPr>
              <a:t>Faith that does not work is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i="1" dirty="0">
                <a:latin typeface="+mn-lt"/>
              </a:rPr>
              <a:t>dead</a:t>
            </a:r>
            <a:r>
              <a:rPr lang="en-US" sz="2800" b="1" dirty="0">
                <a:latin typeface="+mn-lt"/>
              </a:rPr>
              <a:t>. </a:t>
            </a:r>
            <a:r>
              <a:rPr lang="en-US" sz="2800" dirty="0">
                <a:latin typeface="+mn-lt"/>
              </a:rPr>
              <a:t>We are </a:t>
            </a:r>
            <a:r>
              <a:rPr lang="en-US" sz="2800" b="1" i="1" dirty="0">
                <a:latin typeface="+mn-lt"/>
              </a:rPr>
              <a:t>justified by works, not by “faith only.”</a:t>
            </a:r>
            <a:r>
              <a:rPr lang="en-US" sz="2800" dirty="0">
                <a:latin typeface="+mn-lt"/>
              </a:rPr>
              <a:t> </a:t>
            </a:r>
          </a:p>
          <a:p>
            <a:pPr marL="274320" indent="-274320" algn="ctr"/>
            <a:r>
              <a:rPr lang="en-US" sz="2800" i="1" dirty="0">
                <a:solidFill>
                  <a:schemeClr val="accent1"/>
                </a:solidFill>
              </a:rPr>
              <a:t>W</a:t>
            </a:r>
            <a:r>
              <a:rPr lang="en-US" sz="2800" b="1" i="1" dirty="0">
                <a:solidFill>
                  <a:schemeClr val="accent1"/>
                </a:solidFill>
              </a:rPr>
              <a:t>e</a:t>
            </a:r>
            <a:r>
              <a:rPr lang="en-US" sz="2800" i="1" dirty="0">
                <a:solidFill>
                  <a:schemeClr val="accent1"/>
                </a:solidFill>
              </a:rPr>
              <a:t> obey the gospel </a:t>
            </a:r>
            <a:r>
              <a:rPr lang="en-US" sz="2800" b="1" i="1" dirty="0">
                <a:solidFill>
                  <a:schemeClr val="accent1"/>
                </a:solidFill>
              </a:rPr>
              <a:t>then</a:t>
            </a:r>
            <a:r>
              <a:rPr lang="en-US" sz="2800" i="1" dirty="0">
                <a:solidFill>
                  <a:schemeClr val="accent1"/>
                </a:solidFill>
              </a:rPr>
              <a:t> receive forgiveness (Mark 16:16)</a:t>
            </a:r>
            <a:r>
              <a:rPr lang="en-US" sz="2800" dirty="0">
                <a:solidFill>
                  <a:schemeClr val="accent1"/>
                </a:solidFill>
                <a:latin typeface="+mn-lt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730EAB-87A2-EFE5-96A2-9DB8FBE491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41" y="1371600"/>
            <a:ext cx="2712720" cy="305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20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2C16"/>
            </a:gs>
            <a:gs pos="52000">
              <a:srgbClr val="85582B"/>
            </a:gs>
            <a:gs pos="95000">
              <a:srgbClr val="422C1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8F7630-B856-8871-D24B-78DBE43AE962}"/>
              </a:ext>
            </a:extLst>
          </p:cNvPr>
          <p:cNvSpPr txBox="1"/>
          <p:nvPr/>
        </p:nvSpPr>
        <p:spPr>
          <a:xfrm>
            <a:off x="2819400" y="685800"/>
            <a:ext cx="6553200" cy="707886"/>
          </a:xfrm>
          <a:prstGeom prst="rect">
            <a:avLst/>
          </a:prstGeom>
          <a:gradFill>
            <a:gsLst>
              <a:gs pos="0">
                <a:srgbClr val="422C16"/>
              </a:gs>
              <a:gs pos="52000">
                <a:srgbClr val="85582B"/>
              </a:gs>
              <a:gs pos="95000">
                <a:srgbClr val="422C16"/>
              </a:gs>
            </a:gsLst>
            <a:lin ang="16200000" scaled="1"/>
          </a:gradFill>
          <a:ln w="50800">
            <a:solidFill>
              <a:srgbClr val="C18243"/>
            </a:solidFill>
          </a:ln>
          <a:effectLst>
            <a:outerShdw blurRad="50800" dist="203200" dir="2700000" algn="tl" rotWithShape="0">
              <a:prstClr val="black">
                <a:alpha val="54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rgbClr val="FFFF00"/>
                </a:solidFill>
                <a:latin typeface="+mj-lt"/>
              </a:rPr>
              <a:t>Works and Salvation</a:t>
            </a:r>
            <a:endParaRPr lang="en-US" sz="4000" b="1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573CC4-8EAF-5952-1726-E5E9AD64A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526" y="2209800"/>
            <a:ext cx="4105274" cy="27955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0FD180-2ECA-4456-3CCC-FB566F458D07}"/>
              </a:ext>
            </a:extLst>
          </p:cNvPr>
          <p:cNvSpPr txBox="1"/>
          <p:nvPr/>
        </p:nvSpPr>
        <p:spPr>
          <a:xfrm>
            <a:off x="990600" y="1600200"/>
            <a:ext cx="57912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dirty="0">
                <a:latin typeface="+mn-lt"/>
              </a:rPr>
              <a:t>No One Earns Salvation by Sinless Works</a:t>
            </a:r>
          </a:p>
          <a:p>
            <a:pPr algn="ctr">
              <a:spcBef>
                <a:spcPts val="1200"/>
              </a:spcBef>
            </a:pPr>
            <a:r>
              <a:rPr lang="en-US" sz="3200" b="1" dirty="0">
                <a:latin typeface="+mn-lt"/>
              </a:rPr>
              <a:t>Obedience Is a Necessary Condition to Salvation</a:t>
            </a:r>
          </a:p>
          <a:p>
            <a:pPr algn="ctr">
              <a:spcBef>
                <a:spcPts val="1200"/>
              </a:spcBef>
            </a:pPr>
            <a:r>
              <a:rPr lang="en-US" sz="3200" b="1" dirty="0">
                <a:latin typeface="+mn-lt"/>
              </a:rPr>
              <a:t>Obedience and Good Attitudes Are Both Essential</a:t>
            </a:r>
          </a:p>
          <a:p>
            <a:pPr algn="ctr">
              <a:spcBef>
                <a:spcPts val="1200"/>
              </a:spcBef>
            </a:pPr>
            <a:r>
              <a:rPr lang="en-US" sz="3200" b="1" kern="100" dirty="0">
                <a:solidFill>
                  <a:schemeClr val="tx2"/>
                </a:solidFill>
                <a:effectLst/>
                <a:latin typeface="+mn-lt"/>
              </a:rPr>
              <a:t>Continued Obedience Is Essential for Children of God</a:t>
            </a:r>
          </a:p>
        </p:txBody>
      </p:sp>
    </p:spTree>
    <p:extLst>
      <p:ext uri="{BB962C8B-B14F-4D97-AF65-F5344CB8AC3E}">
        <p14:creationId xmlns:p14="http://schemas.microsoft.com/office/powerpoint/2010/main" val="142019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2C16"/>
            </a:gs>
            <a:gs pos="52000">
              <a:srgbClr val="85582B"/>
            </a:gs>
            <a:gs pos="95000">
              <a:srgbClr val="422C1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8F7630-B856-8871-D24B-78DBE43AE962}"/>
              </a:ext>
            </a:extLst>
          </p:cNvPr>
          <p:cNvSpPr txBox="1"/>
          <p:nvPr/>
        </p:nvSpPr>
        <p:spPr>
          <a:xfrm>
            <a:off x="914400" y="533400"/>
            <a:ext cx="10325100" cy="584775"/>
          </a:xfrm>
          <a:prstGeom prst="rect">
            <a:avLst/>
          </a:prstGeom>
          <a:gradFill>
            <a:gsLst>
              <a:gs pos="0">
                <a:srgbClr val="422C16"/>
              </a:gs>
              <a:gs pos="52000">
                <a:srgbClr val="85582B"/>
              </a:gs>
              <a:gs pos="95000">
                <a:srgbClr val="422C16"/>
              </a:gs>
            </a:gsLst>
            <a:lin ang="16200000" scaled="1"/>
          </a:gradFill>
          <a:ln w="50800">
            <a:solidFill>
              <a:srgbClr val="C18243"/>
            </a:solidFill>
          </a:ln>
          <a:effectLst>
            <a:outerShdw blurRad="50800" dist="203200" dir="2700000" algn="tl" rotWithShape="0">
              <a:prstClr val="black">
                <a:alpha val="54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kern="100" dirty="0">
                <a:solidFill>
                  <a:srgbClr val="FFFF00"/>
                </a:solidFill>
                <a:effectLst/>
                <a:latin typeface="+mn-lt"/>
              </a:rPr>
              <a:t>Continued Obedience Is Essential for Children of God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0FD180-2ECA-4456-3CCC-FB566F458D07}"/>
              </a:ext>
            </a:extLst>
          </p:cNvPr>
          <p:cNvSpPr txBox="1"/>
          <p:nvPr/>
        </p:nvSpPr>
        <p:spPr>
          <a:xfrm>
            <a:off x="3733800" y="1371600"/>
            <a:ext cx="7620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/>
            <a:r>
              <a:rPr lang="en-US" sz="2800" dirty="0">
                <a:solidFill>
                  <a:schemeClr val="accent2"/>
                </a:solidFill>
                <a:latin typeface="+mn-lt"/>
              </a:rPr>
              <a:t>Luke 6:46 </a:t>
            </a:r>
            <a:r>
              <a:rPr lang="en-US" sz="2800" dirty="0">
                <a:latin typeface="+mn-lt"/>
              </a:rPr>
              <a:t>– Why do you call Me “Lord, Lord,” and do not </a:t>
            </a:r>
            <a:r>
              <a:rPr lang="en-US" sz="2800" b="1" i="1" dirty="0">
                <a:latin typeface="+mn-lt"/>
              </a:rPr>
              <a:t>do</a:t>
            </a:r>
            <a:r>
              <a:rPr lang="en-US" sz="2800" dirty="0">
                <a:latin typeface="+mn-lt"/>
              </a:rPr>
              <a:t> the things which I say? </a:t>
            </a:r>
          </a:p>
          <a:p>
            <a:pPr marL="274320" indent="-274320"/>
            <a:r>
              <a:rPr lang="en-US" sz="2800" dirty="0">
                <a:solidFill>
                  <a:schemeClr val="accent2"/>
                </a:solidFill>
                <a:latin typeface="+mn-lt"/>
              </a:rPr>
              <a:t>Colossians 1:10 </a:t>
            </a:r>
            <a:r>
              <a:rPr lang="en-US" sz="2800" dirty="0">
                <a:latin typeface="+mn-lt"/>
              </a:rPr>
              <a:t>– Walk worthy of the Lord, fully pleasing Him, fruitful in </a:t>
            </a:r>
            <a:r>
              <a:rPr lang="en-US" sz="2800" b="1" i="1" dirty="0">
                <a:latin typeface="+mn-lt"/>
              </a:rPr>
              <a:t>every good work.</a:t>
            </a:r>
            <a:r>
              <a:rPr lang="en-US" sz="2800" dirty="0">
                <a:latin typeface="+mn-lt"/>
              </a:rPr>
              <a:t> </a:t>
            </a:r>
          </a:p>
          <a:p>
            <a:pPr marL="274320" indent="-274320"/>
            <a:r>
              <a:rPr lang="en-US" sz="2800" dirty="0">
                <a:solidFill>
                  <a:schemeClr val="accent2"/>
                </a:solidFill>
                <a:latin typeface="+mn-lt"/>
              </a:rPr>
              <a:t>Titus 2:14 </a:t>
            </a:r>
            <a:r>
              <a:rPr lang="en-US" sz="2800" dirty="0">
                <a:latin typeface="+mn-lt"/>
              </a:rPr>
              <a:t>– Jesus gave Himself … to purify for Himself His own special people, zealous for </a:t>
            </a:r>
            <a:r>
              <a:rPr lang="en-US" sz="2800" b="1" i="1" dirty="0">
                <a:latin typeface="+mn-lt"/>
              </a:rPr>
              <a:t>good works</a:t>
            </a:r>
            <a:r>
              <a:rPr lang="en-US" sz="2800" dirty="0">
                <a:latin typeface="+mn-lt"/>
              </a:rPr>
              <a:t>. </a:t>
            </a:r>
          </a:p>
          <a:p>
            <a:pPr marL="274320" indent="-274320"/>
            <a:r>
              <a:rPr lang="en-US" sz="2800" dirty="0">
                <a:solidFill>
                  <a:schemeClr val="accent2"/>
                </a:solidFill>
                <a:latin typeface="+mn-lt"/>
              </a:rPr>
              <a:t>James 1:25 </a:t>
            </a:r>
            <a:r>
              <a:rPr lang="en-US" sz="2800" dirty="0">
                <a:latin typeface="+mn-lt"/>
              </a:rPr>
              <a:t>– He who </a:t>
            </a:r>
            <a:r>
              <a:rPr lang="en-US" sz="2800" b="1" i="1" dirty="0">
                <a:latin typeface="+mn-lt"/>
              </a:rPr>
              <a:t>continues</a:t>
            </a:r>
            <a:r>
              <a:rPr lang="en-US" sz="2800" dirty="0">
                <a:latin typeface="+mn-lt"/>
              </a:rPr>
              <a:t> in the perfect law of liberty and is … a </a:t>
            </a:r>
            <a:r>
              <a:rPr lang="en-US" sz="2800" b="1" i="1" dirty="0">
                <a:latin typeface="+mn-lt"/>
              </a:rPr>
              <a:t>doer of the work</a:t>
            </a:r>
            <a:r>
              <a:rPr lang="en-US" sz="2800" dirty="0">
                <a:latin typeface="+mn-lt"/>
              </a:rPr>
              <a:t> … will be blessed in what he </a:t>
            </a:r>
            <a:r>
              <a:rPr lang="en-US" sz="2800" b="1" i="1" dirty="0">
                <a:latin typeface="+mn-lt"/>
              </a:rPr>
              <a:t>does</a:t>
            </a:r>
            <a:r>
              <a:rPr lang="en-US" sz="2800" dirty="0">
                <a:latin typeface="+mn-lt"/>
              </a:rPr>
              <a:t>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0716F2-8D30-742C-12BA-9407A04C5C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57399"/>
            <a:ext cx="2960942" cy="34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04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2C16"/>
            </a:gs>
            <a:gs pos="52000">
              <a:srgbClr val="85582B"/>
            </a:gs>
            <a:gs pos="95000">
              <a:srgbClr val="422C1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8F7630-B856-8871-D24B-78DBE43AE962}"/>
              </a:ext>
            </a:extLst>
          </p:cNvPr>
          <p:cNvSpPr txBox="1"/>
          <p:nvPr/>
        </p:nvSpPr>
        <p:spPr>
          <a:xfrm>
            <a:off x="914400" y="533400"/>
            <a:ext cx="10325100" cy="584775"/>
          </a:xfrm>
          <a:prstGeom prst="rect">
            <a:avLst/>
          </a:prstGeom>
          <a:gradFill>
            <a:gsLst>
              <a:gs pos="0">
                <a:srgbClr val="422C16"/>
              </a:gs>
              <a:gs pos="52000">
                <a:srgbClr val="85582B"/>
              </a:gs>
              <a:gs pos="95000">
                <a:srgbClr val="422C16"/>
              </a:gs>
            </a:gsLst>
            <a:lin ang="16200000" scaled="1"/>
          </a:gradFill>
          <a:ln w="50800">
            <a:solidFill>
              <a:srgbClr val="C18243"/>
            </a:solidFill>
          </a:ln>
          <a:effectLst>
            <a:outerShdw blurRad="50800" dist="203200" dir="2700000" algn="tl" rotWithShape="0">
              <a:prstClr val="black">
                <a:alpha val="54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274320" indent="-274320" algn="ctr"/>
            <a:r>
              <a:rPr lang="en-US" sz="3200" b="1" dirty="0">
                <a:solidFill>
                  <a:srgbClr val="FFFF00"/>
                </a:solidFill>
                <a:latin typeface="+mn-lt"/>
              </a:rPr>
              <a:t>Are Good Deeds Necessary to Receive Eternal Life?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0FD180-2ECA-4456-3CCC-FB566F458D07}"/>
              </a:ext>
            </a:extLst>
          </p:cNvPr>
          <p:cNvSpPr txBox="1"/>
          <p:nvPr/>
        </p:nvSpPr>
        <p:spPr>
          <a:xfrm>
            <a:off x="762000" y="1371600"/>
            <a:ext cx="10591800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spcBef>
                <a:spcPts val="600"/>
              </a:spcBef>
            </a:pPr>
            <a:r>
              <a:rPr lang="en-US" sz="2800" dirty="0">
                <a:solidFill>
                  <a:schemeClr val="accent2"/>
                </a:solidFill>
                <a:latin typeface="+mn-lt"/>
              </a:rPr>
              <a:t>Philippians 2:12 </a:t>
            </a:r>
            <a:r>
              <a:rPr lang="en-US" sz="2800" dirty="0">
                <a:latin typeface="+mn-lt"/>
              </a:rPr>
              <a:t>– </a:t>
            </a:r>
            <a:r>
              <a:rPr lang="en-US" sz="2800" b="1" i="1" dirty="0">
                <a:latin typeface="+mn-lt"/>
              </a:rPr>
              <a:t>Work</a:t>
            </a:r>
            <a:r>
              <a:rPr lang="en-US" sz="2800" dirty="0">
                <a:latin typeface="+mn-lt"/>
              </a:rPr>
              <a:t> out your own </a:t>
            </a:r>
            <a:r>
              <a:rPr lang="en-US" sz="2800" b="1" i="1" dirty="0">
                <a:latin typeface="+mn-lt"/>
              </a:rPr>
              <a:t>salvation</a:t>
            </a:r>
            <a:r>
              <a:rPr lang="en-US" sz="2800" dirty="0">
                <a:latin typeface="+mn-lt"/>
              </a:rPr>
              <a:t> with fear….</a:t>
            </a:r>
          </a:p>
          <a:p>
            <a:pPr marL="274320" indent="-274320">
              <a:spcBef>
                <a:spcPts val="600"/>
              </a:spcBef>
            </a:pPr>
            <a:r>
              <a:rPr lang="en-US" sz="2800" dirty="0">
                <a:solidFill>
                  <a:schemeClr val="accent2"/>
                </a:solidFill>
                <a:latin typeface="+mn-lt"/>
              </a:rPr>
              <a:t>Revelation 20:13 </a:t>
            </a:r>
            <a:r>
              <a:rPr lang="en-US" sz="2800" dirty="0">
                <a:latin typeface="+mn-lt"/>
              </a:rPr>
              <a:t>– We will be </a:t>
            </a:r>
            <a:r>
              <a:rPr lang="en-US" sz="2800" b="1" dirty="0">
                <a:latin typeface="+mn-lt"/>
              </a:rPr>
              <a:t>judged</a:t>
            </a:r>
            <a:r>
              <a:rPr lang="en-US" sz="2800" dirty="0">
                <a:latin typeface="+mn-lt"/>
              </a:rPr>
              <a:t> each one according to his </a:t>
            </a:r>
            <a:r>
              <a:rPr lang="en-US" sz="2800" b="1" i="1" dirty="0">
                <a:latin typeface="+mn-lt"/>
              </a:rPr>
              <a:t>works</a:t>
            </a:r>
            <a:r>
              <a:rPr lang="en-US" sz="2800" dirty="0">
                <a:latin typeface="+mn-lt"/>
              </a:rPr>
              <a:t>. (2 Corinthians 5:10; Revelation 2:23; 22:12)</a:t>
            </a:r>
          </a:p>
          <a:p>
            <a:pPr marL="274320" indent="-274320">
              <a:spcBef>
                <a:spcPts val="600"/>
              </a:spcBef>
            </a:pPr>
            <a:r>
              <a:rPr lang="en-US" sz="2800" dirty="0">
                <a:solidFill>
                  <a:schemeClr val="accent2"/>
                </a:solidFill>
                <a:latin typeface="+mn-lt"/>
              </a:rPr>
              <a:t>Romans 2:6-10 </a:t>
            </a:r>
            <a:r>
              <a:rPr lang="en-US" sz="2800" dirty="0">
                <a:latin typeface="+mn-lt"/>
              </a:rPr>
              <a:t>– God will render to each according to his </a:t>
            </a:r>
            <a:r>
              <a:rPr lang="en-US" sz="2800" b="1" i="1" dirty="0">
                <a:latin typeface="+mn-lt"/>
              </a:rPr>
              <a:t>deeds:</a:t>
            </a:r>
            <a:r>
              <a:rPr lang="en-US" sz="2800" dirty="0">
                <a:latin typeface="+mn-lt"/>
              </a:rPr>
              <a:t> eternal life to those who </a:t>
            </a:r>
            <a:r>
              <a:rPr lang="en-US" sz="2800" b="1" i="1" dirty="0">
                <a:latin typeface="+mn-lt"/>
              </a:rPr>
              <a:t>patiently continue doing good</a:t>
            </a:r>
            <a:r>
              <a:rPr lang="en-US" sz="2800" dirty="0">
                <a:latin typeface="+mn-lt"/>
              </a:rPr>
              <a:t> </a:t>
            </a:r>
          </a:p>
          <a:p>
            <a:pPr marL="274320" indent="-274320">
              <a:spcBef>
                <a:spcPts val="600"/>
              </a:spcBef>
            </a:pPr>
            <a:r>
              <a:rPr lang="en-US" sz="2800" dirty="0">
                <a:solidFill>
                  <a:schemeClr val="accent2"/>
                </a:solidFill>
                <a:latin typeface="+mn-lt"/>
              </a:rPr>
              <a:t>Galatians 6:8,9 </a:t>
            </a:r>
            <a:r>
              <a:rPr lang="en-US" sz="2800" dirty="0">
                <a:latin typeface="+mn-lt"/>
              </a:rPr>
              <a:t>- Not grow weary while </a:t>
            </a:r>
            <a:r>
              <a:rPr lang="en-US" sz="2800" b="1" i="1" dirty="0">
                <a:latin typeface="+mn-lt"/>
              </a:rPr>
              <a:t>doing good</a:t>
            </a:r>
            <a:r>
              <a:rPr lang="en-US" sz="2800" dirty="0">
                <a:latin typeface="+mn-lt"/>
              </a:rPr>
              <a:t>, for in due season we shall reap </a:t>
            </a:r>
            <a:r>
              <a:rPr lang="en-US" sz="2800" b="1" i="1" dirty="0">
                <a:latin typeface="+mn-lt"/>
              </a:rPr>
              <a:t>everlasting life </a:t>
            </a:r>
            <a:r>
              <a:rPr lang="en-US" sz="2800" dirty="0">
                <a:latin typeface="+mn-lt"/>
              </a:rPr>
              <a:t>if we do not lose heart</a:t>
            </a:r>
          </a:p>
          <a:p>
            <a:pPr marL="274320" indent="-274320">
              <a:spcBef>
                <a:spcPts val="600"/>
              </a:spcBef>
            </a:pPr>
            <a:r>
              <a:rPr lang="en-US" sz="2800" dirty="0">
                <a:solidFill>
                  <a:schemeClr val="accent2"/>
                </a:solidFill>
                <a:latin typeface="+mn-lt"/>
              </a:rPr>
              <a:t>Romans 8:13 </a:t>
            </a:r>
            <a:r>
              <a:rPr lang="en-US" sz="2800" dirty="0">
                <a:latin typeface="+mn-lt"/>
              </a:rPr>
              <a:t>– Put to death the </a:t>
            </a:r>
            <a:r>
              <a:rPr lang="en-US" sz="2800" b="1" i="1" dirty="0">
                <a:latin typeface="+mn-lt"/>
              </a:rPr>
              <a:t>deeds</a:t>
            </a:r>
            <a:r>
              <a:rPr lang="en-US" sz="2800" dirty="0">
                <a:latin typeface="+mn-lt"/>
              </a:rPr>
              <a:t> of the body, you will live</a:t>
            </a:r>
          </a:p>
          <a:p>
            <a:pPr marL="274320" indent="-274320">
              <a:spcBef>
                <a:spcPts val="600"/>
              </a:spcBef>
            </a:pPr>
            <a:r>
              <a:rPr lang="en-US" sz="2800" dirty="0">
                <a:solidFill>
                  <a:schemeClr val="accent2"/>
                </a:solidFill>
                <a:latin typeface="+mn-lt"/>
              </a:rPr>
              <a:t>Revelation 2:10 </a:t>
            </a:r>
            <a:r>
              <a:rPr lang="en-US" sz="2800" dirty="0">
                <a:latin typeface="+mn-lt"/>
              </a:rPr>
              <a:t>– Be </a:t>
            </a:r>
            <a:r>
              <a:rPr lang="en-US" sz="2800" b="1" dirty="0">
                <a:latin typeface="+mn-lt"/>
              </a:rPr>
              <a:t>faithful</a:t>
            </a:r>
            <a:r>
              <a:rPr lang="en-US" sz="2800" dirty="0">
                <a:latin typeface="+mn-lt"/>
              </a:rPr>
              <a:t> until death, and I will give you the crown of life. </a:t>
            </a:r>
          </a:p>
        </p:txBody>
      </p:sp>
    </p:spTree>
    <p:extLst>
      <p:ext uri="{BB962C8B-B14F-4D97-AF65-F5344CB8AC3E}">
        <p14:creationId xmlns:p14="http://schemas.microsoft.com/office/powerpoint/2010/main" val="322320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2C16"/>
            </a:gs>
            <a:gs pos="52000">
              <a:srgbClr val="85582B"/>
            </a:gs>
            <a:gs pos="95000">
              <a:srgbClr val="422C1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8F7630-B856-8871-D24B-78DBE43AE962}"/>
              </a:ext>
            </a:extLst>
          </p:cNvPr>
          <p:cNvSpPr txBox="1"/>
          <p:nvPr/>
        </p:nvSpPr>
        <p:spPr>
          <a:xfrm>
            <a:off x="2819400" y="685800"/>
            <a:ext cx="6553200" cy="707886"/>
          </a:xfrm>
          <a:prstGeom prst="rect">
            <a:avLst/>
          </a:prstGeom>
          <a:gradFill>
            <a:gsLst>
              <a:gs pos="0">
                <a:srgbClr val="422C16"/>
              </a:gs>
              <a:gs pos="52000">
                <a:srgbClr val="85582B"/>
              </a:gs>
              <a:gs pos="95000">
                <a:srgbClr val="422C16"/>
              </a:gs>
            </a:gsLst>
            <a:lin ang="16200000" scaled="1"/>
          </a:gradFill>
          <a:ln w="50800">
            <a:solidFill>
              <a:srgbClr val="C18243"/>
            </a:solidFill>
          </a:ln>
          <a:effectLst>
            <a:outerShdw blurRad="50800" dist="203200" dir="2700000" algn="tl" rotWithShape="0">
              <a:prstClr val="black">
                <a:alpha val="54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rgbClr val="FFFF00"/>
                </a:solidFill>
                <a:latin typeface="+mj-lt"/>
              </a:rPr>
              <a:t>Works and Salvation</a:t>
            </a:r>
            <a:endParaRPr lang="en-US" sz="4000" b="1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573CC4-8EAF-5952-1726-E5E9AD64A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526" y="2209800"/>
            <a:ext cx="4105274" cy="27955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0FD180-2ECA-4456-3CCC-FB566F458D07}"/>
              </a:ext>
            </a:extLst>
          </p:cNvPr>
          <p:cNvSpPr txBox="1"/>
          <p:nvPr/>
        </p:nvSpPr>
        <p:spPr>
          <a:xfrm>
            <a:off x="990600" y="1600200"/>
            <a:ext cx="57912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3200" b="1" dirty="0">
                <a:latin typeface="+mn-lt"/>
              </a:rPr>
              <a:t>No One Earns Salvation by Sinless Works</a:t>
            </a:r>
          </a:p>
          <a:p>
            <a:pPr algn="ctr">
              <a:spcBef>
                <a:spcPts val="1200"/>
              </a:spcBef>
            </a:pPr>
            <a:r>
              <a:rPr lang="en-US" sz="3200" b="1" dirty="0">
                <a:latin typeface="+mn-lt"/>
              </a:rPr>
              <a:t>Obedience Is a Necessary Condition to Salvation</a:t>
            </a:r>
          </a:p>
          <a:p>
            <a:pPr algn="ctr">
              <a:spcBef>
                <a:spcPts val="1200"/>
              </a:spcBef>
            </a:pPr>
            <a:r>
              <a:rPr lang="en-US" sz="3200" b="1" dirty="0">
                <a:latin typeface="+mn-lt"/>
              </a:rPr>
              <a:t>Obedience and Good Attitudes Are Both Essential</a:t>
            </a:r>
          </a:p>
          <a:p>
            <a:pPr algn="ctr">
              <a:spcBef>
                <a:spcPts val="1200"/>
              </a:spcBef>
            </a:pPr>
            <a:r>
              <a:rPr lang="en-US" sz="3200" b="1" kern="100" dirty="0">
                <a:solidFill>
                  <a:schemeClr val="tx2"/>
                </a:solidFill>
                <a:effectLst/>
                <a:latin typeface="+mn-lt"/>
              </a:rPr>
              <a:t>Continued Obedience Is Essential for Children of God</a:t>
            </a:r>
          </a:p>
        </p:txBody>
      </p:sp>
    </p:spTree>
    <p:extLst>
      <p:ext uri="{BB962C8B-B14F-4D97-AF65-F5344CB8AC3E}">
        <p14:creationId xmlns:p14="http://schemas.microsoft.com/office/powerpoint/2010/main" val="335890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22C16"/>
            </a:gs>
            <a:gs pos="52000">
              <a:srgbClr val="85582B"/>
            </a:gs>
            <a:gs pos="95000">
              <a:srgbClr val="422C1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8F7630-B856-8871-D24B-78DBE43AE962}"/>
              </a:ext>
            </a:extLst>
          </p:cNvPr>
          <p:cNvSpPr txBox="1"/>
          <p:nvPr/>
        </p:nvSpPr>
        <p:spPr>
          <a:xfrm>
            <a:off x="2819400" y="685800"/>
            <a:ext cx="6553200" cy="707886"/>
          </a:xfrm>
          <a:prstGeom prst="rect">
            <a:avLst/>
          </a:prstGeom>
          <a:gradFill>
            <a:gsLst>
              <a:gs pos="0">
                <a:srgbClr val="422C16"/>
              </a:gs>
              <a:gs pos="52000">
                <a:srgbClr val="85582B"/>
              </a:gs>
              <a:gs pos="95000">
                <a:srgbClr val="422C16"/>
              </a:gs>
            </a:gsLst>
            <a:lin ang="16200000" scaled="1"/>
          </a:gradFill>
          <a:ln w="50800">
            <a:solidFill>
              <a:srgbClr val="C18243"/>
            </a:solidFill>
          </a:ln>
          <a:effectLst>
            <a:outerShdw blurRad="50800" dist="203200" dir="2700000" algn="tl" rotWithShape="0">
              <a:prstClr val="black">
                <a:alpha val="54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rgbClr val="FFFF00"/>
                </a:solidFill>
                <a:latin typeface="+mj-lt"/>
              </a:rPr>
              <a:t>Works and Salvation</a:t>
            </a:r>
            <a:endParaRPr lang="en-US" sz="4000" b="1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573CC4-8EAF-5952-1726-E5E9AD64A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326" y="2209800"/>
            <a:ext cx="4105274" cy="27955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0FD180-2ECA-4456-3CCC-FB566F458D07}"/>
              </a:ext>
            </a:extLst>
          </p:cNvPr>
          <p:cNvSpPr txBox="1"/>
          <p:nvPr/>
        </p:nvSpPr>
        <p:spPr>
          <a:xfrm>
            <a:off x="304800" y="1524000"/>
            <a:ext cx="717232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800" b="1" i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one will earn salvation by a sinless life or mere outward ritual. Salvation is a gift by God’s grace through the sacrifice of Jesus. We receive forgiveness at conversion on the condition of faith expressed in obedience including baptism. We must then l</a:t>
            </a:r>
            <a:r>
              <a:rPr lang="en-US" sz="2800" b="1" i="1" dirty="0"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ive a </a:t>
            </a:r>
            <a:r>
              <a:rPr lang="en-US" sz="2800" b="1" i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life of faithful service. If we sin again, we must meet conditions of repentance and prayer </a:t>
            </a:r>
            <a:br>
              <a:rPr lang="en-US" sz="2800" b="1" i="1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(Acts 8:22; 1 John 1:8-10).</a:t>
            </a:r>
            <a:endParaRPr lang="en-US" sz="2800" b="1" kern="100" dirty="0">
              <a:solidFill>
                <a:schemeClr val="tx2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0155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611E902-3783-4799-88A2-1E86133462A0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41128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</a:t>
            </a:r>
            <a:r>
              <a:rPr lang="en-US" sz="28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2023</a:t>
            </a:r>
            <a:endParaRPr lang="en-US" sz="2800" b="1" dirty="0">
              <a:solidFill>
                <a:schemeClr val="accent1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at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https://BibleStudyLessons.com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EB95DB-884A-47DD-B2D6-F29C4BE8520C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032988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seño predeterminado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Segoe Black-Trebuchet">
      <a:majorFont>
        <a:latin typeface="Segoe UI Black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rown-05-dep.potm" id="{D832F277-D37F-430D-8193-926DE6F767FA}" vid="{85143F39-C987-4CD7-8302-4E63164E6CE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Brown-05-dep</Template>
  <TotalTime>356</TotalTime>
  <Words>1524</Words>
  <Application>Microsoft Office PowerPoint</Application>
  <PresentationFormat>Widescreen</PresentationFormat>
  <Paragraphs>124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Tahoma</vt:lpstr>
      <vt:lpstr>Segoe UI Black</vt:lpstr>
      <vt:lpstr>Arial</vt:lpstr>
      <vt:lpstr>Trebuchet MS</vt:lpstr>
      <vt:lpstr>Diseño predeterminado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Pratte</dc:creator>
  <cp:lastModifiedBy>David Pratte</cp:lastModifiedBy>
  <cp:revision>162</cp:revision>
  <dcterms:created xsi:type="dcterms:W3CDTF">2023-09-06T20:47:57Z</dcterms:created>
  <dcterms:modified xsi:type="dcterms:W3CDTF">2023-09-25T14:46:17Z</dcterms:modified>
</cp:coreProperties>
</file>