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48" r:id="rId1"/>
  </p:sldMasterIdLst>
  <p:notesMasterIdLst>
    <p:notesMasterId r:id="rId34"/>
  </p:notesMasterIdLst>
  <p:sldIdLst>
    <p:sldId id="261" r:id="rId2"/>
    <p:sldId id="258" r:id="rId3"/>
    <p:sldId id="256" r:id="rId4"/>
    <p:sldId id="334" r:id="rId5"/>
    <p:sldId id="303" r:id="rId6"/>
    <p:sldId id="316" r:id="rId7"/>
    <p:sldId id="317" r:id="rId8"/>
    <p:sldId id="427" r:id="rId9"/>
    <p:sldId id="318" r:id="rId10"/>
    <p:sldId id="335" r:id="rId11"/>
    <p:sldId id="426" r:id="rId12"/>
    <p:sldId id="445" r:id="rId13"/>
    <p:sldId id="447" r:id="rId14"/>
    <p:sldId id="455" r:id="rId15"/>
    <p:sldId id="453" r:id="rId16"/>
    <p:sldId id="454" r:id="rId17"/>
    <p:sldId id="456" r:id="rId18"/>
    <p:sldId id="452" r:id="rId19"/>
    <p:sldId id="446" r:id="rId20"/>
    <p:sldId id="461" r:id="rId21"/>
    <p:sldId id="449" r:id="rId22"/>
    <p:sldId id="457" r:id="rId23"/>
    <p:sldId id="448" r:id="rId24"/>
    <p:sldId id="450" r:id="rId25"/>
    <p:sldId id="458" r:id="rId26"/>
    <p:sldId id="460" r:id="rId27"/>
    <p:sldId id="462" r:id="rId28"/>
    <p:sldId id="464" r:id="rId29"/>
    <p:sldId id="465" r:id="rId30"/>
    <p:sldId id="463" r:id="rId31"/>
    <p:sldId id="444" r:id="rId32"/>
    <p:sldId id="407" r:id="rId33"/>
  </p:sldIdLst>
  <p:sldSz cx="12192000" cy="6858000"/>
  <p:notesSz cx="7010400" cy="9296400"/>
  <p:embeddedFontLst>
    <p:embeddedFont>
      <p:font typeface="Algerian" panose="04020705040A02060702" pitchFamily="82" charset="0"/>
      <p:regular r:id="rId35"/>
    </p:embeddedFont>
    <p:embeddedFont>
      <p:font typeface="ArgosContour" pitchFamily="2" charset="0"/>
      <p:regular r:id="rId36"/>
    </p:embeddedFont>
    <p:embeddedFont>
      <p:font typeface="Bookman Old Style" panose="02050604050505020204" pitchFamily="18"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Cooper Black" panose="0208090404030B020404" pitchFamily="18" charset="0"/>
      <p:regular r:id="rId45"/>
    </p:embeddedFont>
    <p:embeddedFont>
      <p:font typeface="Russo One" panose="02000503050000020004" pitchFamily="2" charset="0"/>
      <p:regular r:id="rId46"/>
    </p:embeddedFont>
    <p:embeddedFont>
      <p:font typeface="Tahoma" panose="020B0604030504040204" pitchFamily="34" charset="0"/>
      <p:regular r:id="rId47"/>
      <p:bold r:id="rId48"/>
    </p:embeddedFont>
    <p:embeddedFont>
      <p:font typeface="Trebuchet MS" panose="020B0603020202020204" pitchFamily="34" charset="0"/>
      <p:regular r:id="rId49"/>
      <p:bold r:id="rId50"/>
      <p:italic r:id="rId51"/>
      <p:boldItalic r:id="rId52"/>
    </p:embeddedFont>
  </p:embeddedFontLst>
  <p:defaultTextStyle>
    <a:defPPr>
      <a:defRPr lang="en-US"/>
    </a:defPPr>
    <a:lvl1pPr algn="ctr" rtl="0" fontAlgn="base">
      <a:spcBef>
        <a:spcPct val="0"/>
      </a:spcBef>
      <a:spcAft>
        <a:spcPct val="0"/>
      </a:spcAft>
      <a:defRPr sz="3600" kern="1200">
        <a:solidFill>
          <a:schemeClr val="tx2"/>
        </a:solidFill>
        <a:latin typeface="Cooper Black" pitchFamily="2" charset="0"/>
        <a:ea typeface="+mn-ea"/>
        <a:cs typeface="+mn-cs"/>
      </a:defRPr>
    </a:lvl1pPr>
    <a:lvl2pPr marL="457200" algn="ctr" rtl="0" fontAlgn="base">
      <a:spcBef>
        <a:spcPct val="0"/>
      </a:spcBef>
      <a:spcAft>
        <a:spcPct val="0"/>
      </a:spcAft>
      <a:defRPr sz="3600" kern="1200">
        <a:solidFill>
          <a:schemeClr val="tx2"/>
        </a:solidFill>
        <a:latin typeface="Cooper Black" pitchFamily="2" charset="0"/>
        <a:ea typeface="+mn-ea"/>
        <a:cs typeface="+mn-cs"/>
      </a:defRPr>
    </a:lvl2pPr>
    <a:lvl3pPr marL="914400" algn="ctr" rtl="0" fontAlgn="base">
      <a:spcBef>
        <a:spcPct val="0"/>
      </a:spcBef>
      <a:spcAft>
        <a:spcPct val="0"/>
      </a:spcAft>
      <a:defRPr sz="3600" kern="1200">
        <a:solidFill>
          <a:schemeClr val="tx2"/>
        </a:solidFill>
        <a:latin typeface="Cooper Black" pitchFamily="2" charset="0"/>
        <a:ea typeface="+mn-ea"/>
        <a:cs typeface="+mn-cs"/>
      </a:defRPr>
    </a:lvl3pPr>
    <a:lvl4pPr marL="1371600" algn="ctr" rtl="0" fontAlgn="base">
      <a:spcBef>
        <a:spcPct val="0"/>
      </a:spcBef>
      <a:spcAft>
        <a:spcPct val="0"/>
      </a:spcAft>
      <a:defRPr sz="3600" kern="1200">
        <a:solidFill>
          <a:schemeClr val="tx2"/>
        </a:solidFill>
        <a:latin typeface="Cooper Black" pitchFamily="2" charset="0"/>
        <a:ea typeface="+mn-ea"/>
        <a:cs typeface="+mn-cs"/>
      </a:defRPr>
    </a:lvl4pPr>
    <a:lvl5pPr marL="1828800" algn="ctr" rtl="0" fontAlgn="base">
      <a:spcBef>
        <a:spcPct val="0"/>
      </a:spcBef>
      <a:spcAft>
        <a:spcPct val="0"/>
      </a:spcAft>
      <a:defRPr sz="3600" kern="1200">
        <a:solidFill>
          <a:schemeClr val="tx2"/>
        </a:solidFill>
        <a:latin typeface="Cooper Black" pitchFamily="2" charset="0"/>
        <a:ea typeface="+mn-ea"/>
        <a:cs typeface="+mn-cs"/>
      </a:defRPr>
    </a:lvl5pPr>
    <a:lvl6pPr marL="2286000" algn="l" defTabSz="914400" rtl="0" eaLnBrk="1" latinLnBrk="0" hangingPunct="1">
      <a:defRPr sz="3600" kern="1200">
        <a:solidFill>
          <a:schemeClr val="tx2"/>
        </a:solidFill>
        <a:latin typeface="Cooper Black" pitchFamily="2" charset="0"/>
        <a:ea typeface="+mn-ea"/>
        <a:cs typeface="+mn-cs"/>
      </a:defRPr>
    </a:lvl6pPr>
    <a:lvl7pPr marL="2743200" algn="l" defTabSz="914400" rtl="0" eaLnBrk="1" latinLnBrk="0" hangingPunct="1">
      <a:defRPr sz="3600" kern="1200">
        <a:solidFill>
          <a:schemeClr val="tx2"/>
        </a:solidFill>
        <a:latin typeface="Cooper Black" pitchFamily="2" charset="0"/>
        <a:ea typeface="+mn-ea"/>
        <a:cs typeface="+mn-cs"/>
      </a:defRPr>
    </a:lvl7pPr>
    <a:lvl8pPr marL="3200400" algn="l" defTabSz="914400" rtl="0" eaLnBrk="1" latinLnBrk="0" hangingPunct="1">
      <a:defRPr sz="3600" kern="1200">
        <a:solidFill>
          <a:schemeClr val="tx2"/>
        </a:solidFill>
        <a:latin typeface="Cooper Black" pitchFamily="2" charset="0"/>
        <a:ea typeface="+mn-ea"/>
        <a:cs typeface="+mn-cs"/>
      </a:defRPr>
    </a:lvl8pPr>
    <a:lvl9pPr marL="3657600" algn="l" defTabSz="914400" rtl="0" eaLnBrk="1" latinLnBrk="0" hangingPunct="1">
      <a:defRPr sz="3600" kern="1200">
        <a:solidFill>
          <a:schemeClr val="tx2"/>
        </a:solidFill>
        <a:latin typeface="Cooper Black" pitchFamily="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00"/>
    <a:srgbClr val="0000CC"/>
    <a:srgbClr val="000099"/>
    <a:srgbClr val="3333FF"/>
    <a:srgbClr val="F2D1FF"/>
    <a:srgbClr val="800000"/>
    <a:srgbClr val="FFABFF"/>
    <a:srgbClr val="480000"/>
    <a:srgbClr val="FFFF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669" autoAdjust="0"/>
    <p:restoredTop sz="92829" autoAdjust="0"/>
  </p:normalViewPr>
  <p:slideViewPr>
    <p:cSldViewPr showGuides="1">
      <p:cViewPr varScale="1">
        <p:scale>
          <a:sx n="57" d="100"/>
          <a:sy n="57" d="100"/>
        </p:scale>
        <p:origin x="51" y="58"/>
      </p:cViewPr>
      <p:guideLst>
        <p:guide orient="horz" pos="2160"/>
        <p:guide pos="3840"/>
      </p:guideLst>
    </p:cSldViewPr>
  </p:slideViewPr>
  <p:notesTextViewPr>
    <p:cViewPr>
      <p:scale>
        <a:sx n="100" d="100"/>
        <a:sy n="100" d="100"/>
      </p:scale>
      <p:origin x="0" y="0"/>
    </p:cViewPr>
  </p:notesTextViewPr>
  <p:sorterViewPr>
    <p:cViewPr>
      <p:scale>
        <a:sx n="90" d="100"/>
        <a:sy n="90" d="100"/>
      </p:scale>
      <p:origin x="0" y="-143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8AE7724-F89D-434E-875D-CE2B3B36F62C}" type="datetimeFigureOut">
              <a:rPr lang="en-US" smtClean="0"/>
              <a:pPr/>
              <a:t>4/7/22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A791749-5BC2-43B7-B2AD-DDDAC45E00F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912285" y="1279526"/>
            <a:ext cx="10365316" cy="5027613"/>
          </a:xfrm>
        </p:spPr>
        <p:txBody>
          <a:bodyPr/>
          <a:lstStyle>
            <a:lvl1pPr>
              <a:defRPr sz="2400" b="0"/>
            </a:lvl1pPr>
            <a:lvl2pPr marL="168275" lvl="1" indent="339725" algn="l">
              <a:defRPr sz="2200"/>
            </a:lvl2pPr>
            <a:lvl3pPr marL="906463" lvl="2" indent="-284163">
              <a:defRPr sz="2200"/>
            </a:lvl3pPr>
            <a:lvl4pPr marL="1477963" lvl="3" indent="-457200">
              <a:defRPr/>
            </a:lvl4pPr>
            <a:lvl5pPr marL="2049463" lvl="4" indent="-457200">
              <a:defRPr/>
            </a:lvl5pPr>
          </a:lstStyle>
          <a:p>
            <a:r>
              <a:rPr lang="en-US"/>
              <a:t>Click to edit Master subtitle style</a:t>
            </a:r>
          </a:p>
        </p:txBody>
      </p:sp>
      <p:sp>
        <p:nvSpPr>
          <p:cNvPr id="4100" name="Rectangle 4"/>
          <p:cNvSpPr>
            <a:spLocks noGrp="1" noChangeArrowheads="1"/>
          </p:cNvSpPr>
          <p:nvPr>
            <p:ph type="dt" sz="half" idx="2"/>
          </p:nvPr>
        </p:nvSpPr>
        <p:spPr/>
        <p:txBody>
          <a:bodyPr/>
          <a:lstStyle>
            <a:lvl1pPr>
              <a:defRPr>
                <a:solidFill>
                  <a:schemeClr val="tx1"/>
                </a:solidFill>
              </a:defRPr>
            </a:lvl1pPr>
          </a:lstStyle>
          <a:p>
            <a:endParaRPr lang="en-US"/>
          </a:p>
        </p:txBody>
      </p:sp>
      <p:sp>
        <p:nvSpPr>
          <p:cNvPr id="4101" name="Rectangle 5"/>
          <p:cNvSpPr>
            <a:spLocks noGrp="1" noChangeArrowheads="1"/>
          </p:cNvSpPr>
          <p:nvPr>
            <p:ph type="ftr" sz="quarter" idx="3"/>
          </p:nvPr>
        </p:nvSpPr>
        <p:spPr/>
        <p:txBody>
          <a:bodyPr/>
          <a:lstStyle>
            <a:lvl1pPr>
              <a:defRPr>
                <a:solidFill>
                  <a:schemeClr val="tx1"/>
                </a:solidFill>
              </a:defRPr>
            </a:lvl1pPr>
          </a:lstStyle>
          <a:p>
            <a:endParaRPr lang="en-US"/>
          </a:p>
        </p:txBody>
      </p:sp>
      <p:sp>
        <p:nvSpPr>
          <p:cNvPr id="4102" name="Rectangle 6"/>
          <p:cNvSpPr>
            <a:spLocks noGrp="1" noChangeArrowheads="1"/>
          </p:cNvSpPr>
          <p:nvPr>
            <p:ph type="sldNum" sz="quarter" idx="4"/>
          </p:nvPr>
        </p:nvSpPr>
        <p:spPr/>
        <p:txBody>
          <a:bodyPr/>
          <a:lstStyle>
            <a:lvl1pPr>
              <a:defRPr>
                <a:solidFill>
                  <a:schemeClr val="tx1"/>
                </a:solidFill>
              </a:defRPr>
            </a:lvl1pPr>
          </a:lstStyle>
          <a:p>
            <a:fld id="{8E1F2048-3D42-407A-9D28-C83CBC387D44}" type="slidenum">
              <a:rPr lang="en-US"/>
              <a:pPr/>
              <a:t>‹#›</a:t>
            </a:fld>
            <a:endParaRPr lang="en-US"/>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92636-9D43-48C2-9413-C1B4AECB7D8A}" type="slidenum">
              <a:rPr lang="en-US"/>
              <a:pPr/>
              <a:t>‹#›</a:t>
            </a:fld>
            <a:endParaRPr lang="en-US"/>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F7CAC6-6D5F-4690-8F3F-253CE573C944}" type="slidenum">
              <a:rPr lang="en-US"/>
              <a:pPr/>
              <a:t>‹#›</a:t>
            </a:fld>
            <a:endParaRPr lang="en-US"/>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6DED69-2848-454A-A3E5-CA18CCA62AA0}" type="slidenum">
              <a:rPr lang="en-US"/>
              <a:pPr/>
              <a:t>‹#›</a:t>
            </a:fld>
            <a:endParaRPr lang="en-US"/>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20474DC-4236-4098-A9FD-F54F53D0CAC9}" type="slidenum">
              <a:rPr lang="en-US"/>
              <a:pPr/>
              <a:t>‹#›</a:t>
            </a:fld>
            <a:endParaRPr lang="en-US"/>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3C5AEBF-944A-4F68-9707-0F0B9747D760}" type="slidenum">
              <a:rPr lang="en-US"/>
              <a:pPr/>
              <a:t>‹#›</a:t>
            </a:fld>
            <a:endParaRPr lang="en-US"/>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C6272D9-EC81-4C08-AA85-7246CFBD000E}" type="slidenum">
              <a:rPr lang="en-US"/>
              <a:pPr/>
              <a:t>‹#›</a:t>
            </a:fld>
            <a:endParaRPr lang="en-US"/>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BBB3E24-8372-419E-A57C-424937A78349}" type="slidenum">
              <a:rPr lang="en-US"/>
              <a:pPr/>
              <a:t>‹#›</a:t>
            </a:fld>
            <a:endParaRPr lang="en-US"/>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3363DB0-0B75-4BD8-9C8C-8CA294036356}" type="slidenum">
              <a:rPr lang="en-US"/>
              <a:pPr/>
              <a:t>‹#›</a:t>
            </a:fld>
            <a:endParaRPr lang="en-US"/>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6CDE35-B606-46E7-B573-8D32A650BC57}" type="slidenum">
              <a:rPr lang="en-US"/>
              <a:pPr/>
              <a:t>‹#›</a:t>
            </a:fld>
            <a:endParaRPr lang="en-US"/>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47688"/>
            <a:ext cx="2590800" cy="5759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547688"/>
            <a:ext cx="7569200" cy="5759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ECE27E-C1DD-47DD-8654-BD4CC06692CE}" type="slidenum">
              <a:rPr lang="en-US"/>
              <a:pPr/>
              <a:t>‹#›</a:t>
            </a:fld>
            <a:endParaRPr lang="en-US"/>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7689"/>
            <a:ext cx="103632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279526"/>
            <a:ext cx="10363200" cy="5027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bg1"/>
                </a:solidFill>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4165600" y="6397625"/>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87376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pitchFamily="18" charset="0"/>
              </a:defRPr>
            </a:lvl1pPr>
          </a:lstStyle>
          <a:p>
            <a:fld id="{ADD9027C-462F-4D67-AD24-58FA963681B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p:titleStyle>
    <p:body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2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7E058A-BE83-4555-A4E2-607B76F51D22}"/>
              </a:ext>
            </a:extLst>
          </p:cNvPr>
          <p:cNvSpPr txBox="1"/>
          <p:nvPr/>
        </p:nvSpPr>
        <p:spPr>
          <a:xfrm>
            <a:off x="6705600" y="1066800"/>
            <a:ext cx="3276598" cy="2862322"/>
          </a:xfrm>
          <a:prstGeom prst="rect">
            <a:avLst/>
          </a:prstGeom>
          <a:gradFill flip="none" rotWithShape="1">
            <a:gsLst>
              <a:gs pos="0">
                <a:schemeClr val="accent1">
                  <a:lumMod val="10000"/>
                </a:schemeClr>
              </a:gs>
              <a:gs pos="74000">
                <a:schemeClr val="accent1">
                  <a:lumMod val="25000"/>
                </a:schemeClr>
              </a:gs>
              <a:gs pos="100000">
                <a:schemeClr val="accent1">
                  <a:lumMod val="10000"/>
                </a:schemeClr>
              </a:gs>
            </a:gsLst>
            <a:path path="rect">
              <a:fillToRect l="100000" t="100000"/>
            </a:path>
            <a:tileRect r="-100000" b="-100000"/>
          </a:gradFill>
          <a:ln w="41275" cmpd="thickThin">
            <a:solidFill>
              <a:schemeClr val="tx2"/>
            </a:solidFill>
          </a:ln>
          <a:effectLst>
            <a:outerShdw blurRad="165100" dist="254000" dir="2700000" algn="tl" rotWithShape="0">
              <a:schemeClr val="accent1">
                <a:lumMod val="10000"/>
                <a:alpha val="40000"/>
              </a:schemeClr>
            </a:outerShdw>
          </a:effectLst>
          <a:scene3d>
            <a:camera prst="orthographicFront"/>
            <a:lightRig rig="threePt" dir="t"/>
          </a:scene3d>
          <a:sp3d>
            <a:bevelT w="196850" h="190500"/>
          </a:sp3d>
        </p:spPr>
        <p:txBody>
          <a:bodyPr wrap="square" rtlCol="0">
            <a:spAutoFit/>
          </a:bodyPr>
          <a:lstStyle/>
          <a:p>
            <a:pPr algn="ctr"/>
            <a:r>
              <a:rPr lang="en-US" sz="6000" dirty="0">
                <a:latin typeface="ArgosContour" pitchFamily="2" charset="0"/>
              </a:rPr>
              <a:t>Video Bible Study</a:t>
            </a:r>
          </a:p>
        </p:txBody>
      </p:sp>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2362200"/>
            <a:ext cx="3543300" cy="2362200"/>
          </a:xfrm>
          <a:prstGeom prst="rect">
            <a:avLst/>
          </a:prstGeom>
        </p:spPr>
      </p:pic>
      <p:sp>
        <p:nvSpPr>
          <p:cNvPr id="4" name="TextBox 3">
            <a:extLst>
              <a:ext uri="{FF2B5EF4-FFF2-40B4-BE49-F238E27FC236}">
                <a16:creationId xmlns:a16="http://schemas.microsoft.com/office/drawing/2014/main" id="{B86E8D83-9758-44FF-9C1A-A68FB7EDFCEF}"/>
              </a:ext>
            </a:extLst>
          </p:cNvPr>
          <p:cNvSpPr txBox="1"/>
          <p:nvPr/>
        </p:nvSpPr>
        <p:spPr>
          <a:xfrm>
            <a:off x="3886200" y="5786736"/>
            <a:ext cx="4572000" cy="461665"/>
          </a:xfrm>
          <a:prstGeom prst="rect">
            <a:avLst/>
          </a:prstGeom>
          <a:noFill/>
        </p:spPr>
        <p:txBody>
          <a:bodyPr wrap="square" rtlCol="0">
            <a:spAutoFit/>
          </a:bodyPr>
          <a:lstStyle/>
          <a:p>
            <a:pPr algn="ctr"/>
            <a:r>
              <a:rPr lang="en-US" sz="2400" b="1" dirty="0">
                <a:latin typeface="+mn-lt"/>
              </a:rPr>
              <a:t>www.gospelway.com</a:t>
            </a:r>
          </a:p>
        </p:txBody>
      </p:sp>
      <p:sp>
        <p:nvSpPr>
          <p:cNvPr id="6" name="TextBox 5">
            <a:extLst>
              <a:ext uri="{FF2B5EF4-FFF2-40B4-BE49-F238E27FC236}">
                <a16:creationId xmlns:a16="http://schemas.microsoft.com/office/drawing/2014/main" id="{7E94F419-0C0B-45EA-A231-9FF958642A43}"/>
              </a:ext>
            </a:extLst>
          </p:cNvPr>
          <p:cNvSpPr txBox="1"/>
          <p:nvPr/>
        </p:nvSpPr>
        <p:spPr>
          <a:xfrm>
            <a:off x="6553200" y="4456094"/>
            <a:ext cx="3733800" cy="954107"/>
          </a:xfrm>
          <a:prstGeom prst="rect">
            <a:avLst/>
          </a:prstGeom>
          <a:noFill/>
        </p:spPr>
        <p:txBody>
          <a:bodyPr wrap="square" rtlCol="0">
            <a:spAutoFit/>
          </a:bodyPr>
          <a:lstStyle/>
          <a:p>
            <a:pPr algn="ctr"/>
            <a:r>
              <a:rPr lang="en-US" sz="2800" dirty="0">
                <a:latin typeface="Algerian" panose="04020705040A02060702" pitchFamily="82" charset="0"/>
              </a:rPr>
              <a:t>presented by </a:t>
            </a:r>
            <a:br>
              <a:rPr lang="en-US" sz="2800" dirty="0">
                <a:latin typeface="Algerian" panose="04020705040A02060702" pitchFamily="82" charset="0"/>
              </a:rPr>
            </a:br>
            <a:r>
              <a:rPr lang="en-US" sz="2800" dirty="0">
                <a:latin typeface="Algerian" panose="04020705040A02060702" pitchFamily="82" charset="0"/>
              </a:rPr>
              <a:t>David E. Pratte</a:t>
            </a:r>
          </a:p>
        </p:txBody>
      </p:sp>
    </p:spTree>
    <p:extLst>
      <p:ext uri="{BB962C8B-B14F-4D97-AF65-F5344CB8AC3E}">
        <p14:creationId xmlns:p14="http://schemas.microsoft.com/office/powerpoint/2010/main" val="1510978630"/>
      </p:ext>
    </p:extLst>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133600"/>
            <a:ext cx="3543300" cy="2362200"/>
          </a:xfrm>
          <a:prstGeom prst="rect">
            <a:avLst/>
          </a:prstGeom>
        </p:spPr>
      </p:pic>
      <p:sp>
        <p:nvSpPr>
          <p:cNvPr id="8" name="TextBox 7">
            <a:extLst>
              <a:ext uri="{FF2B5EF4-FFF2-40B4-BE49-F238E27FC236}">
                <a16:creationId xmlns:a16="http://schemas.microsoft.com/office/drawing/2014/main" id="{9E487EFC-A9F8-43DA-BD7D-195687AC27D4}"/>
              </a:ext>
            </a:extLst>
          </p:cNvPr>
          <p:cNvSpPr txBox="1"/>
          <p:nvPr/>
        </p:nvSpPr>
        <p:spPr>
          <a:xfrm>
            <a:off x="3200400" y="5105400"/>
            <a:ext cx="5753100" cy="461665"/>
          </a:xfrm>
          <a:prstGeom prst="rect">
            <a:avLst/>
          </a:prstGeom>
          <a:noFill/>
        </p:spPr>
        <p:txBody>
          <a:bodyPr wrap="square" rtlCol="0">
            <a:spAutoFit/>
          </a:bodyPr>
          <a:lstStyle/>
          <a:p>
            <a:pPr algn="ctr"/>
            <a:r>
              <a:rPr lang="en-US" sz="2400" b="1" dirty="0">
                <a:latin typeface="+mn-lt"/>
              </a:rPr>
              <a:t>© Copyright David E. Pratte, 2022</a:t>
            </a:r>
          </a:p>
        </p:txBody>
      </p:sp>
      <p:sp>
        <p:nvSpPr>
          <p:cNvPr id="6" name="TextBox 5">
            <a:extLst>
              <a:ext uri="{FF2B5EF4-FFF2-40B4-BE49-F238E27FC236}">
                <a16:creationId xmlns:a16="http://schemas.microsoft.com/office/drawing/2014/main" id="{D2009373-4638-4797-9163-632DBAA3E847}"/>
              </a:ext>
            </a:extLst>
          </p:cNvPr>
          <p:cNvSpPr txBox="1"/>
          <p:nvPr/>
        </p:nvSpPr>
        <p:spPr>
          <a:xfrm>
            <a:off x="2057400" y="5710536"/>
            <a:ext cx="8077200" cy="584775"/>
          </a:xfrm>
          <a:prstGeom prst="rect">
            <a:avLst/>
          </a:prstGeom>
          <a:noFill/>
        </p:spPr>
        <p:txBody>
          <a:bodyPr wrap="square" rtlCol="0">
            <a:spAutoFit/>
          </a:bodyPr>
          <a:lstStyle/>
          <a:p>
            <a:pPr algn="ctr"/>
            <a:r>
              <a:rPr lang="en-US" sz="1600" dirty="0">
                <a:latin typeface="+mn-lt"/>
              </a:rPr>
              <a:t>Scripture quotations are generally from the New King James Version (NKJV), copyright 1982, 1988 by Thomas Nelson, Inc. used by permission. All rights reserved.</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477000" y="1219200"/>
            <a:ext cx="3962400" cy="1754326"/>
          </a:xfrm>
          <a:prstGeom prst="rect">
            <a:avLst/>
          </a:prstGeom>
          <a:noFill/>
        </p:spPr>
        <p:txBody>
          <a:bodyPr wrap="square" rtlCol="0">
            <a:spAutoFit/>
          </a:bodyPr>
          <a:lstStyle/>
          <a:p>
            <a:pPr algn="ctr"/>
            <a:r>
              <a:rPr lang="en-US" sz="4000" b="1" dirty="0">
                <a:solidFill>
                  <a:srgbClr val="FFFF00"/>
                </a:solidFill>
                <a:latin typeface="Bookman Old Style" panose="02050604050505020204" pitchFamily="18" charset="0"/>
              </a:rPr>
              <a:t>The Prophecy of Zephaniah </a:t>
            </a:r>
          </a:p>
          <a:p>
            <a:pPr algn="ctr"/>
            <a:endParaRPr lang="en-US" sz="2800" b="1" dirty="0">
              <a:solidFill>
                <a:srgbClr val="FFFF00"/>
              </a:solidFill>
              <a:latin typeface="Bookman Old Style" panose="02050604050505020204" pitchFamily="18" charset="0"/>
            </a:endParaRPr>
          </a:p>
        </p:txBody>
      </p:sp>
      <p:sp>
        <p:nvSpPr>
          <p:cNvPr id="7" name="TextBox 6">
            <a:extLst>
              <a:ext uri="{FF2B5EF4-FFF2-40B4-BE49-F238E27FC236}">
                <a16:creationId xmlns:a16="http://schemas.microsoft.com/office/drawing/2014/main" id="{3F1EC510-7C35-4287-BA51-03B81A035968}"/>
              </a:ext>
            </a:extLst>
          </p:cNvPr>
          <p:cNvSpPr txBox="1"/>
          <p:nvPr/>
        </p:nvSpPr>
        <p:spPr>
          <a:xfrm>
            <a:off x="6553200" y="3445370"/>
            <a:ext cx="3962400" cy="1200329"/>
          </a:xfrm>
          <a:prstGeom prst="rect">
            <a:avLst/>
          </a:prstGeom>
          <a:noFill/>
        </p:spPr>
        <p:txBody>
          <a:bodyPr wrap="square" rtlCol="0">
            <a:spAutoFit/>
          </a:bodyPr>
          <a:lstStyle/>
          <a:p>
            <a:pPr algn="ctr"/>
            <a:r>
              <a:rPr lang="en-US" sz="2400" dirty="0">
                <a:latin typeface="+mn-lt"/>
              </a:rPr>
              <a:t>Thanks to Christians in the Hillcrest church for their participation.</a:t>
            </a:r>
          </a:p>
        </p:txBody>
      </p:sp>
    </p:spTree>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1676400"/>
            <a:ext cx="3543300" cy="2362200"/>
          </a:xfrm>
          <a:prstGeom prst="rect">
            <a:avLst/>
          </a:prstGeom>
        </p:spPr>
      </p:pic>
      <p:sp>
        <p:nvSpPr>
          <p:cNvPr id="6" name="TextBox 5">
            <a:extLst>
              <a:ext uri="{FF2B5EF4-FFF2-40B4-BE49-F238E27FC236}">
                <a16:creationId xmlns:a16="http://schemas.microsoft.com/office/drawing/2014/main" id="{D2009373-4638-4797-9163-632DBAA3E847}"/>
              </a:ext>
            </a:extLst>
          </p:cNvPr>
          <p:cNvSpPr txBox="1"/>
          <p:nvPr/>
        </p:nvSpPr>
        <p:spPr>
          <a:xfrm>
            <a:off x="1524000" y="5080338"/>
            <a:ext cx="9144000" cy="1015663"/>
          </a:xfrm>
          <a:prstGeom prst="rect">
            <a:avLst/>
          </a:prstGeom>
          <a:noFill/>
        </p:spPr>
        <p:txBody>
          <a:bodyPr wrap="square" rtlCol="0">
            <a:spAutoFit/>
          </a:bodyPr>
          <a:lstStyle/>
          <a:p>
            <a:r>
              <a:rPr lang="en-US" sz="2800" dirty="0">
                <a:latin typeface="+mn-lt"/>
              </a:rPr>
              <a:t>Available at </a:t>
            </a:r>
            <a:br>
              <a:rPr lang="en-US" dirty="0">
                <a:latin typeface="+mn-lt"/>
              </a:rPr>
            </a:br>
            <a:r>
              <a:rPr lang="en-US" sz="3200" b="1" dirty="0">
                <a:latin typeface="+mn-lt"/>
              </a:rPr>
              <a:t>www.biblestudylessons.com/classbooks</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143000"/>
            <a:ext cx="3962400" cy="3477875"/>
          </a:xfrm>
          <a:prstGeom prst="rect">
            <a:avLst/>
          </a:prstGeom>
          <a:noFill/>
        </p:spPr>
        <p:txBody>
          <a:bodyPr wrap="square" rtlCol="0">
            <a:spAutoFit/>
          </a:bodyPr>
          <a:lstStyle/>
          <a:p>
            <a:pPr algn="ctr"/>
            <a:r>
              <a:rPr lang="en-US" sz="2800" b="1" dirty="0">
                <a:solidFill>
                  <a:srgbClr val="FFFF00"/>
                </a:solidFill>
                <a:latin typeface="Bookman Old Style" panose="02050604050505020204" pitchFamily="18" charset="0"/>
              </a:rPr>
              <a:t>Questions from </a:t>
            </a:r>
            <a:r>
              <a:rPr lang="en-US" sz="3200" b="1" dirty="0">
                <a:solidFill>
                  <a:srgbClr val="FFFF00"/>
                </a:solidFill>
                <a:latin typeface="Bookman Old Style" panose="02050604050505020204" pitchFamily="18" charset="0"/>
              </a:rPr>
              <a:t>Bible Study Questions on Jonah, Micah, Nahum, Habakkuk, Zephaniah  </a:t>
            </a:r>
          </a:p>
        </p:txBody>
      </p:sp>
    </p:spTree>
    <p:extLst>
      <p:ext uri="{BB962C8B-B14F-4D97-AF65-F5344CB8AC3E}">
        <p14:creationId xmlns:p14="http://schemas.microsoft.com/office/powerpoint/2010/main" val="434060294"/>
      </p:ext>
    </p:extLst>
  </p:cSld>
  <p:clrMapOvr>
    <a:masterClrMapping/>
  </p:clrMapOvr>
  <p:transition spd="slow">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524000" y="482026"/>
            <a:ext cx="9143999" cy="584775"/>
          </a:xfrm>
          <a:solidFill>
            <a:srgbClr val="000000">
              <a:alpha val="84706"/>
            </a:srgbClr>
          </a:solidFill>
        </p:spPr>
        <p:txBody>
          <a:bodyPr wrap="square" anchor="t" anchorCtr="0">
            <a:spAutoFit/>
          </a:bodyPr>
          <a:lstStyle/>
          <a:p>
            <a:r>
              <a:rPr lang="en-US" sz="3200" b="1" i="1" dirty="0"/>
              <a:t>Understanding Old Testament Prophecy</a:t>
            </a:r>
            <a:endParaRPr lang="en-US" sz="3200" dirty="0"/>
          </a:p>
        </p:txBody>
      </p:sp>
      <p:sp>
        <p:nvSpPr>
          <p:cNvPr id="9" name="Rectangle 3"/>
          <p:cNvSpPr txBox="1">
            <a:spLocks noChangeArrowheads="1"/>
          </p:cNvSpPr>
          <p:nvPr/>
        </p:nvSpPr>
        <p:spPr bwMode="auto">
          <a:xfrm>
            <a:off x="533400" y="1219200"/>
            <a:ext cx="11125200" cy="5355312"/>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a:spcBef>
                <a:spcPts val="1200"/>
              </a:spcBef>
            </a:pPr>
            <a:r>
              <a:rPr lang="en-US" sz="2800" dirty="0">
                <a:solidFill>
                  <a:schemeClr val="bg1"/>
                </a:solidFill>
                <a:latin typeface="Trebuchet MS" panose="020B0603020202020204" pitchFamily="34" charset="0"/>
              </a:rPr>
              <a:t>* </a:t>
            </a:r>
            <a:r>
              <a:rPr lang="en-US" sz="2800" b="1" i="1" dirty="0">
                <a:solidFill>
                  <a:schemeClr val="bg1"/>
                </a:solidFill>
                <a:latin typeface="Trebuchet MS" panose="020B0603020202020204" pitchFamily="34" charset="0"/>
              </a:rPr>
              <a:t>The prophets are part of Scripture, and all Scripture is profitable to equip us in our service to God today</a:t>
            </a:r>
            <a:r>
              <a:rPr lang="en-US" sz="2800" dirty="0">
                <a:solidFill>
                  <a:schemeClr val="bg1"/>
                </a:solidFill>
                <a:latin typeface="Trebuchet MS" panose="020B0603020202020204" pitchFamily="34" charset="0"/>
              </a:rPr>
              <a:t> </a:t>
            </a:r>
            <a:br>
              <a:rPr lang="en-US" sz="2800" dirty="0">
                <a:solidFill>
                  <a:schemeClr val="bg1"/>
                </a:solidFill>
                <a:latin typeface="Trebuchet MS" panose="020B0603020202020204" pitchFamily="34" charset="0"/>
              </a:rPr>
            </a:br>
            <a:r>
              <a:rPr lang="en-US" sz="2800" dirty="0">
                <a:solidFill>
                  <a:schemeClr val="accent2"/>
                </a:solidFill>
                <a:latin typeface="Trebuchet MS" panose="020B0603020202020204" pitchFamily="34" charset="0"/>
              </a:rPr>
              <a:t>– 2 Timothy 3:16,17; Romans 15:4; 1 Corinthians 10:6,11.</a:t>
            </a:r>
            <a:r>
              <a:rPr lang="en-US" sz="2800" dirty="0">
                <a:solidFill>
                  <a:schemeClr val="bg1"/>
                </a:solidFill>
                <a:latin typeface="Trebuchet MS" panose="020B0603020202020204" pitchFamily="34" charset="0"/>
              </a:rPr>
              <a:t> </a:t>
            </a:r>
          </a:p>
          <a:p>
            <a:pPr>
              <a:spcBef>
                <a:spcPts val="1200"/>
              </a:spcBef>
            </a:pPr>
            <a:r>
              <a:rPr lang="en-US" sz="2800" dirty="0">
                <a:solidFill>
                  <a:schemeClr val="bg1"/>
                </a:solidFill>
                <a:latin typeface="Trebuchet MS" panose="020B0603020202020204" pitchFamily="34" charset="0"/>
              </a:rPr>
              <a:t>* </a:t>
            </a:r>
            <a:r>
              <a:rPr lang="en-US" sz="2800" b="1" i="1" dirty="0">
                <a:solidFill>
                  <a:schemeClr val="bg1"/>
                </a:solidFill>
                <a:latin typeface="Trebuchet MS" panose="020B0603020202020204" pitchFamily="34" charset="0"/>
              </a:rPr>
              <a:t>Old Testament history may help us understand the background behind prophets’ teachings</a:t>
            </a:r>
            <a:r>
              <a:rPr lang="en-US" sz="2800" dirty="0">
                <a:solidFill>
                  <a:schemeClr val="bg1"/>
                </a:solidFill>
                <a:latin typeface="Trebuchet MS" panose="020B0603020202020204" pitchFamily="34" charset="0"/>
              </a:rPr>
              <a:t>. </a:t>
            </a:r>
          </a:p>
          <a:p>
            <a:pPr>
              <a:spcBef>
                <a:spcPts val="1200"/>
              </a:spcBef>
            </a:pPr>
            <a:r>
              <a:rPr lang="en-US" sz="2800" dirty="0">
                <a:solidFill>
                  <a:schemeClr val="bg1"/>
                </a:solidFill>
                <a:latin typeface="Trebuchet MS" panose="020B0603020202020204" pitchFamily="34" charset="0"/>
              </a:rPr>
              <a:t>* </a:t>
            </a:r>
            <a:r>
              <a:rPr lang="en-US" sz="2800" b="1" i="1" dirty="0">
                <a:solidFill>
                  <a:schemeClr val="bg1"/>
                </a:solidFill>
                <a:latin typeface="Trebuchet MS" panose="020B0603020202020204" pitchFamily="34" charset="0"/>
              </a:rPr>
              <a:t>The prophets often used symbolic teaching.</a:t>
            </a:r>
            <a:r>
              <a:rPr lang="en-US" sz="2800" dirty="0">
                <a:solidFill>
                  <a:schemeClr val="bg1"/>
                </a:solidFill>
                <a:latin typeface="Trebuchet MS" panose="020B0603020202020204" pitchFamily="34" charset="0"/>
              </a:rPr>
              <a:t> </a:t>
            </a:r>
            <a:r>
              <a:rPr lang="en-US" sz="2800" b="1" i="1" dirty="0">
                <a:solidFill>
                  <a:schemeClr val="bg1"/>
                </a:solidFill>
                <a:latin typeface="Trebuchet MS" panose="020B0603020202020204" pitchFamily="34" charset="0"/>
              </a:rPr>
              <a:t>But that does not give us the right to assign a meaning to the symbols according to our own imagination</a:t>
            </a:r>
            <a:r>
              <a:rPr lang="en-US" sz="2800" dirty="0">
                <a:solidFill>
                  <a:schemeClr val="bg1"/>
                </a:solidFill>
                <a:latin typeface="Trebuchet MS" panose="020B0603020202020204" pitchFamily="34" charset="0"/>
              </a:rPr>
              <a:t>. </a:t>
            </a:r>
          </a:p>
          <a:p>
            <a:pPr>
              <a:spcBef>
                <a:spcPts val="1200"/>
              </a:spcBef>
            </a:pPr>
            <a:r>
              <a:rPr lang="en-US" sz="2800" dirty="0">
                <a:solidFill>
                  <a:schemeClr val="bg1"/>
                </a:solidFill>
                <a:latin typeface="Trebuchet MS" panose="020B0603020202020204" pitchFamily="34" charset="0"/>
              </a:rPr>
              <a:t>*</a:t>
            </a:r>
            <a:r>
              <a:rPr lang="en-US" sz="2800" b="1" i="1" dirty="0">
                <a:solidFill>
                  <a:schemeClr val="bg1"/>
                </a:solidFill>
                <a:latin typeface="Trebuchet MS" panose="020B0603020202020204" pitchFamily="34" charset="0"/>
              </a:rPr>
              <a:t> The prophets often included predictions about the Messiah, His Kingdom, and His message.</a:t>
            </a:r>
            <a:r>
              <a:rPr lang="en-US" sz="2800" dirty="0">
                <a:solidFill>
                  <a:schemeClr val="bg1"/>
                </a:solidFill>
                <a:latin typeface="Trebuchet MS" panose="020B0603020202020204" pitchFamily="34" charset="0"/>
              </a:rPr>
              <a:t> </a:t>
            </a:r>
          </a:p>
          <a:p>
            <a:pPr>
              <a:spcBef>
                <a:spcPts val="1200"/>
              </a:spcBef>
            </a:pPr>
            <a:r>
              <a:rPr lang="en-US" sz="2800" b="1" i="1" dirty="0">
                <a:solidFill>
                  <a:schemeClr val="bg1"/>
                </a:solidFill>
                <a:latin typeface="Trebuchet MS" panose="020B0603020202020204" pitchFamily="34" charset="0"/>
              </a:rPr>
              <a:t>* Often New Testament writers give us an inspired explanation.</a:t>
            </a:r>
            <a:r>
              <a:rPr lang="en-US" sz="2800" dirty="0">
                <a:solidFill>
                  <a:schemeClr val="bg1"/>
                </a:solidFill>
                <a:latin typeface="Trebuchet MS" panose="020B0603020202020204" pitchFamily="34" charset="0"/>
              </a:rPr>
              <a:t> </a:t>
            </a:r>
            <a:endParaRPr lang="en-US" sz="2800" b="1" kern="0" dirty="0">
              <a:solidFill>
                <a:schemeClr val="bg1"/>
              </a:solidFill>
              <a:latin typeface="Trebuchet MS" panose="020B0603020202020204" pitchFamily="34" charset="0"/>
            </a:endParaRPr>
          </a:p>
        </p:txBody>
      </p:sp>
    </p:spTree>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rgbClr val="000000">
              <a:alpha val="84706"/>
            </a:srgbClr>
          </a:solidFill>
        </p:spPr>
        <p:txBody>
          <a:bodyPr anchor="t" anchorCtr="0">
            <a:spAutoFit/>
          </a:bodyPr>
          <a:lstStyle/>
          <a:p>
            <a:r>
              <a:rPr lang="en-US" sz="3200" i="1" dirty="0"/>
              <a:t>Periods of Bible history</a:t>
            </a:r>
          </a:p>
        </p:txBody>
      </p:sp>
      <p:sp>
        <p:nvSpPr>
          <p:cNvPr id="9" name="Rectangle 3"/>
          <p:cNvSpPr txBox="1">
            <a:spLocks noChangeArrowheads="1"/>
          </p:cNvSpPr>
          <p:nvPr/>
        </p:nvSpPr>
        <p:spPr bwMode="auto">
          <a:xfrm>
            <a:off x="1752600" y="1219200"/>
            <a:ext cx="8763000" cy="5539978"/>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algn="l"/>
            <a:r>
              <a:rPr lang="en-US" sz="2400" dirty="0">
                <a:solidFill>
                  <a:schemeClr val="bg1"/>
                </a:solidFill>
                <a:latin typeface="Trebuchet MS" panose="020B0603020202020204" pitchFamily="34" charset="0"/>
              </a:rPr>
              <a:t>1. </a:t>
            </a:r>
            <a:r>
              <a:rPr lang="en-US" sz="2400" b="1" i="1" dirty="0">
                <a:solidFill>
                  <a:schemeClr val="bg1"/>
                </a:solidFill>
                <a:latin typeface="Trebuchet MS" panose="020B0603020202020204" pitchFamily="34" charset="0"/>
              </a:rPr>
              <a:t>Before the Flood </a:t>
            </a:r>
            <a:r>
              <a:rPr lang="en-US" sz="2400" dirty="0">
                <a:solidFill>
                  <a:schemeClr val="bg1"/>
                </a:solidFill>
                <a:latin typeface="Trebuchet MS" panose="020B0603020202020204" pitchFamily="34" charset="0"/>
              </a:rPr>
              <a:t>(Creation to the flood)</a:t>
            </a:r>
          </a:p>
          <a:p>
            <a:pPr algn="l"/>
            <a:r>
              <a:rPr lang="en-US" sz="2400" dirty="0">
                <a:solidFill>
                  <a:schemeClr val="bg1"/>
                </a:solidFill>
                <a:latin typeface="Trebuchet MS" panose="020B0603020202020204" pitchFamily="34" charset="0"/>
              </a:rPr>
              <a:t>2. </a:t>
            </a:r>
            <a:r>
              <a:rPr lang="en-US" sz="2400" b="1" i="1" dirty="0">
                <a:solidFill>
                  <a:schemeClr val="bg1"/>
                </a:solidFill>
                <a:latin typeface="Trebuchet MS" panose="020B0603020202020204" pitchFamily="34" charset="0"/>
              </a:rPr>
              <a:t>After the Flood </a:t>
            </a:r>
            <a:r>
              <a:rPr lang="en-US" sz="2400" dirty="0">
                <a:solidFill>
                  <a:schemeClr val="bg1"/>
                </a:solidFill>
                <a:latin typeface="Trebuchet MS" panose="020B0603020202020204" pitchFamily="34" charset="0"/>
              </a:rPr>
              <a:t>(the flood to the call of Abraham)</a:t>
            </a:r>
          </a:p>
          <a:p>
            <a:pPr algn="l"/>
            <a:r>
              <a:rPr lang="en-US" sz="2400" dirty="0">
                <a:solidFill>
                  <a:schemeClr val="bg1"/>
                </a:solidFill>
                <a:latin typeface="Trebuchet MS" panose="020B0603020202020204" pitchFamily="34" charset="0"/>
              </a:rPr>
              <a:t>3. </a:t>
            </a:r>
            <a:r>
              <a:rPr lang="en-US" sz="2400" b="1" i="1" dirty="0">
                <a:solidFill>
                  <a:schemeClr val="bg1"/>
                </a:solidFill>
                <a:latin typeface="Trebuchet MS" panose="020B0603020202020204" pitchFamily="34" charset="0"/>
              </a:rPr>
              <a:t>Patriarchs </a:t>
            </a:r>
            <a:r>
              <a:rPr lang="en-US" sz="2400" dirty="0">
                <a:solidFill>
                  <a:schemeClr val="bg1"/>
                </a:solidFill>
                <a:latin typeface="Trebuchet MS" panose="020B0603020202020204" pitchFamily="34" charset="0"/>
              </a:rPr>
              <a:t>(the call of Abraham to the death of Joseph)</a:t>
            </a:r>
          </a:p>
          <a:p>
            <a:pPr algn="l"/>
            <a:r>
              <a:rPr lang="en-US" sz="2400" dirty="0">
                <a:solidFill>
                  <a:schemeClr val="bg1"/>
                </a:solidFill>
                <a:latin typeface="Trebuchet MS" panose="020B0603020202020204" pitchFamily="34" charset="0"/>
              </a:rPr>
              <a:t>4. </a:t>
            </a:r>
            <a:r>
              <a:rPr lang="en-US" sz="2400" b="1" i="1" dirty="0">
                <a:solidFill>
                  <a:schemeClr val="bg1"/>
                </a:solidFill>
                <a:latin typeface="Trebuchet MS" panose="020B0603020202020204" pitchFamily="34" charset="0"/>
              </a:rPr>
              <a:t>Egyptian Bondage </a:t>
            </a:r>
            <a:r>
              <a:rPr lang="en-US" sz="2400" dirty="0">
                <a:solidFill>
                  <a:schemeClr val="bg1"/>
                </a:solidFill>
                <a:latin typeface="Trebuchet MS" panose="020B0603020202020204" pitchFamily="34" charset="0"/>
              </a:rPr>
              <a:t>(Joseph’s death to crossing Red Sea)</a:t>
            </a:r>
          </a:p>
          <a:p>
            <a:pPr algn="l"/>
            <a:r>
              <a:rPr lang="en-US" sz="2400" dirty="0">
                <a:solidFill>
                  <a:schemeClr val="bg1"/>
                </a:solidFill>
                <a:latin typeface="Trebuchet MS" panose="020B0603020202020204" pitchFamily="34" charset="0"/>
              </a:rPr>
              <a:t>5. </a:t>
            </a:r>
            <a:r>
              <a:rPr lang="en-US" sz="2400" b="1" i="1" dirty="0">
                <a:solidFill>
                  <a:schemeClr val="bg1"/>
                </a:solidFill>
                <a:latin typeface="Trebuchet MS" panose="020B0603020202020204" pitchFamily="34" charset="0"/>
              </a:rPr>
              <a:t>Wilderness Wandering </a:t>
            </a:r>
            <a:r>
              <a:rPr lang="en-US" sz="2400" dirty="0">
                <a:solidFill>
                  <a:schemeClr val="bg1"/>
                </a:solidFill>
                <a:latin typeface="Trebuchet MS" panose="020B0603020202020204" pitchFamily="34" charset="0"/>
              </a:rPr>
              <a:t>(Red Sea to crossing the Jordan)</a:t>
            </a:r>
          </a:p>
          <a:p>
            <a:pPr algn="l"/>
            <a:r>
              <a:rPr lang="en-US" sz="2400" dirty="0">
                <a:solidFill>
                  <a:schemeClr val="bg1"/>
                </a:solidFill>
                <a:latin typeface="Trebuchet MS" panose="020B0603020202020204" pitchFamily="34" charset="0"/>
              </a:rPr>
              <a:t>6. </a:t>
            </a:r>
            <a:r>
              <a:rPr lang="en-US" sz="2400" b="1" i="1" dirty="0">
                <a:solidFill>
                  <a:schemeClr val="bg1"/>
                </a:solidFill>
                <a:latin typeface="Trebuchet MS" panose="020B0603020202020204" pitchFamily="34" charset="0"/>
              </a:rPr>
              <a:t>Conquest of Canaan </a:t>
            </a:r>
            <a:r>
              <a:rPr lang="en-US" sz="2400" dirty="0">
                <a:solidFill>
                  <a:schemeClr val="bg1"/>
                </a:solidFill>
                <a:latin typeface="Trebuchet MS" panose="020B0603020202020204" pitchFamily="34" charset="0"/>
              </a:rPr>
              <a:t>(crossing Jordan to Joshua’s death)</a:t>
            </a:r>
          </a:p>
          <a:p>
            <a:pPr algn="l"/>
            <a:r>
              <a:rPr lang="en-US" sz="2400" dirty="0">
                <a:solidFill>
                  <a:schemeClr val="bg1"/>
                </a:solidFill>
                <a:latin typeface="Trebuchet MS" panose="020B0603020202020204" pitchFamily="34" charset="0"/>
              </a:rPr>
              <a:t>7. </a:t>
            </a:r>
            <a:r>
              <a:rPr lang="en-US" sz="2400" b="1" i="1" dirty="0">
                <a:solidFill>
                  <a:schemeClr val="bg1"/>
                </a:solidFill>
                <a:latin typeface="Trebuchet MS" panose="020B0603020202020204" pitchFamily="34" charset="0"/>
              </a:rPr>
              <a:t>Judges </a:t>
            </a:r>
            <a:r>
              <a:rPr lang="en-US" sz="2400" dirty="0">
                <a:solidFill>
                  <a:schemeClr val="bg1"/>
                </a:solidFill>
                <a:latin typeface="Trebuchet MS" panose="020B0603020202020204" pitchFamily="34" charset="0"/>
              </a:rPr>
              <a:t>(death of Joshua to crowning of King Saul)</a:t>
            </a:r>
          </a:p>
          <a:p>
            <a:pPr algn="l"/>
            <a:r>
              <a:rPr lang="en-US" sz="2400" dirty="0">
                <a:solidFill>
                  <a:schemeClr val="bg1"/>
                </a:solidFill>
                <a:latin typeface="Trebuchet MS" panose="020B0603020202020204" pitchFamily="34" charset="0"/>
              </a:rPr>
              <a:t>8. </a:t>
            </a:r>
            <a:r>
              <a:rPr lang="en-US" sz="2400" b="1" i="1" dirty="0">
                <a:solidFill>
                  <a:schemeClr val="bg1"/>
                </a:solidFill>
                <a:latin typeface="Trebuchet MS" panose="020B0603020202020204" pitchFamily="34" charset="0"/>
              </a:rPr>
              <a:t>United Kingdom </a:t>
            </a:r>
            <a:r>
              <a:rPr lang="en-US" sz="2400" dirty="0">
                <a:solidFill>
                  <a:schemeClr val="bg1"/>
                </a:solidFill>
                <a:latin typeface="Trebuchet MS" panose="020B0603020202020204" pitchFamily="34" charset="0"/>
              </a:rPr>
              <a:t>(crowning of Saul to death of Solomon)</a:t>
            </a:r>
          </a:p>
          <a:p>
            <a:pPr algn="l"/>
            <a:r>
              <a:rPr lang="en-US" sz="2400" dirty="0">
                <a:solidFill>
                  <a:schemeClr val="bg1"/>
                </a:solidFill>
                <a:latin typeface="Trebuchet MS" panose="020B0603020202020204" pitchFamily="34" charset="0"/>
              </a:rPr>
              <a:t>9. </a:t>
            </a:r>
            <a:r>
              <a:rPr lang="en-US" sz="2400" b="1" i="1" dirty="0">
                <a:solidFill>
                  <a:schemeClr val="bg1"/>
                </a:solidFill>
                <a:latin typeface="Trebuchet MS" panose="020B0603020202020204" pitchFamily="34" charset="0"/>
              </a:rPr>
              <a:t>Divided Kingdom </a:t>
            </a:r>
            <a:r>
              <a:rPr lang="en-US" sz="2400" dirty="0">
                <a:solidFill>
                  <a:schemeClr val="bg1"/>
                </a:solidFill>
                <a:latin typeface="Trebuchet MS" panose="020B0603020202020204" pitchFamily="34" charset="0"/>
              </a:rPr>
              <a:t>(death of Solomon to the fall of Israel)</a:t>
            </a:r>
          </a:p>
          <a:p>
            <a:pPr algn="l"/>
            <a:r>
              <a:rPr lang="en-US" sz="2400" dirty="0">
                <a:solidFill>
                  <a:schemeClr val="bg1"/>
                </a:solidFill>
                <a:latin typeface="Trebuchet MS" panose="020B0603020202020204" pitchFamily="34" charset="0"/>
              </a:rPr>
              <a:t>10. </a:t>
            </a:r>
            <a:r>
              <a:rPr lang="en-US" sz="2400" b="1" i="1" dirty="0">
                <a:solidFill>
                  <a:schemeClr val="bg1"/>
                </a:solidFill>
                <a:latin typeface="Trebuchet MS" panose="020B0603020202020204" pitchFamily="34" charset="0"/>
              </a:rPr>
              <a:t>Judah Alone </a:t>
            </a:r>
            <a:r>
              <a:rPr lang="en-US" sz="2400" dirty="0">
                <a:solidFill>
                  <a:schemeClr val="bg1"/>
                </a:solidFill>
                <a:latin typeface="Trebuchet MS" panose="020B0603020202020204" pitchFamily="34" charset="0"/>
              </a:rPr>
              <a:t>(the fall of Israel to the fall of Judah)</a:t>
            </a:r>
          </a:p>
          <a:p>
            <a:pPr algn="l"/>
            <a:r>
              <a:rPr lang="en-US" sz="2400" dirty="0">
                <a:solidFill>
                  <a:schemeClr val="bg1"/>
                </a:solidFill>
                <a:latin typeface="Trebuchet MS" panose="020B0603020202020204" pitchFamily="34" charset="0"/>
              </a:rPr>
              <a:t>11. </a:t>
            </a:r>
            <a:r>
              <a:rPr lang="en-US" sz="2400" b="1" i="1" dirty="0">
                <a:solidFill>
                  <a:schemeClr val="bg1"/>
                </a:solidFill>
                <a:latin typeface="Trebuchet MS" panose="020B0603020202020204" pitchFamily="34" charset="0"/>
              </a:rPr>
              <a:t>Babylonian Captivity </a:t>
            </a:r>
            <a:r>
              <a:rPr lang="en-US" sz="2400" dirty="0">
                <a:solidFill>
                  <a:schemeClr val="bg1"/>
                </a:solidFill>
                <a:latin typeface="Trebuchet MS" panose="020B0603020202020204" pitchFamily="34" charset="0"/>
              </a:rPr>
              <a:t>(fall of Judah to end of captivity)</a:t>
            </a:r>
          </a:p>
          <a:p>
            <a:pPr algn="l"/>
            <a:r>
              <a:rPr lang="en-US" sz="2400" dirty="0">
                <a:solidFill>
                  <a:schemeClr val="bg1"/>
                </a:solidFill>
                <a:latin typeface="Trebuchet MS" panose="020B0603020202020204" pitchFamily="34" charset="0"/>
              </a:rPr>
              <a:t>12. </a:t>
            </a:r>
            <a:r>
              <a:rPr lang="en-US" sz="2400" b="1" i="1" dirty="0">
                <a:solidFill>
                  <a:schemeClr val="bg1"/>
                </a:solidFill>
                <a:latin typeface="Trebuchet MS" panose="020B0603020202020204" pitchFamily="34" charset="0"/>
              </a:rPr>
              <a:t>Restoration of Israel </a:t>
            </a:r>
            <a:r>
              <a:rPr lang="en-US" sz="2400" dirty="0">
                <a:solidFill>
                  <a:schemeClr val="bg1"/>
                </a:solidFill>
                <a:latin typeface="Trebuchet MS" panose="020B0603020202020204" pitchFamily="34" charset="0"/>
              </a:rPr>
              <a:t>(return to the completion of OT) </a:t>
            </a:r>
          </a:p>
          <a:p>
            <a:pPr algn="l"/>
            <a:r>
              <a:rPr lang="en-US" sz="2400" dirty="0">
                <a:solidFill>
                  <a:schemeClr val="bg1"/>
                </a:solidFill>
                <a:latin typeface="Trebuchet MS" panose="020B0603020202020204" pitchFamily="34" charset="0"/>
              </a:rPr>
              <a:t>13. </a:t>
            </a:r>
            <a:r>
              <a:rPr lang="en-US" sz="2400" b="1" i="1" dirty="0">
                <a:solidFill>
                  <a:schemeClr val="bg1"/>
                </a:solidFill>
                <a:latin typeface="Trebuchet MS" panose="020B0603020202020204" pitchFamily="34" charset="0"/>
              </a:rPr>
              <a:t>Years of Silence</a:t>
            </a:r>
            <a:r>
              <a:rPr lang="en-US" sz="2400" dirty="0">
                <a:solidFill>
                  <a:schemeClr val="bg1"/>
                </a:solidFill>
                <a:latin typeface="Trebuchet MS" panose="020B0603020202020204" pitchFamily="34" charset="0"/>
              </a:rPr>
              <a:t> (completion of OT to the birth of Jesus)</a:t>
            </a:r>
          </a:p>
          <a:p>
            <a:pPr algn="l"/>
            <a:r>
              <a:rPr lang="en-US" sz="2400" dirty="0">
                <a:solidFill>
                  <a:schemeClr val="bg1"/>
                </a:solidFill>
                <a:latin typeface="Trebuchet MS" panose="020B0603020202020204" pitchFamily="34" charset="0"/>
              </a:rPr>
              <a:t>14. </a:t>
            </a:r>
            <a:r>
              <a:rPr lang="en-US" sz="2400" b="1" i="1" dirty="0">
                <a:solidFill>
                  <a:schemeClr val="bg1"/>
                </a:solidFill>
                <a:latin typeface="Trebuchet MS" panose="020B0603020202020204" pitchFamily="34" charset="0"/>
              </a:rPr>
              <a:t>Life of Christ </a:t>
            </a:r>
            <a:r>
              <a:rPr lang="en-US" sz="2400" dirty="0">
                <a:solidFill>
                  <a:schemeClr val="bg1"/>
                </a:solidFill>
                <a:latin typeface="Trebuchet MS" panose="020B0603020202020204" pitchFamily="34" charset="0"/>
              </a:rPr>
              <a:t>(from the birth of Jesus to His ascension)</a:t>
            </a:r>
          </a:p>
          <a:p>
            <a:pPr algn="l"/>
            <a:r>
              <a:rPr lang="en-US" sz="2400" dirty="0">
                <a:solidFill>
                  <a:schemeClr val="bg1"/>
                </a:solidFill>
                <a:latin typeface="Trebuchet MS" panose="020B0603020202020204" pitchFamily="34" charset="0"/>
              </a:rPr>
              <a:t>15. </a:t>
            </a:r>
            <a:r>
              <a:rPr lang="en-US" sz="2400" b="1" i="1" dirty="0">
                <a:solidFill>
                  <a:schemeClr val="bg1"/>
                </a:solidFill>
                <a:latin typeface="Trebuchet MS" panose="020B0603020202020204" pitchFamily="34" charset="0"/>
              </a:rPr>
              <a:t>Early Church </a:t>
            </a:r>
            <a:r>
              <a:rPr lang="en-US" sz="2400" dirty="0">
                <a:solidFill>
                  <a:schemeClr val="bg1"/>
                </a:solidFill>
                <a:latin typeface="Trebuchet MS" panose="020B0603020202020204" pitchFamily="34" charset="0"/>
              </a:rPr>
              <a:t>(Jesus’ ascension to the completion of NT) </a:t>
            </a:r>
          </a:p>
        </p:txBody>
      </p:sp>
    </p:spTree>
    <p:extLst>
      <p:ext uri="{BB962C8B-B14F-4D97-AF65-F5344CB8AC3E}">
        <p14:creationId xmlns:p14="http://schemas.microsoft.com/office/powerpoint/2010/main" val="3126522649"/>
      </p:ext>
    </p:extLst>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chemeClr val="accent5">
              <a:lumMod val="10000"/>
              <a:alpha val="84706"/>
            </a:schemeClr>
          </a:solidFill>
        </p:spPr>
        <p:txBody>
          <a:bodyPr anchor="t" anchorCtr="0">
            <a:spAutoFit/>
          </a:bodyPr>
          <a:lstStyle/>
          <a:p>
            <a:r>
              <a:rPr lang="en-US" sz="3200" i="1" dirty="0"/>
              <a:t>Prophets by Period</a:t>
            </a:r>
          </a:p>
        </p:txBody>
      </p:sp>
      <p:graphicFrame>
        <p:nvGraphicFramePr>
          <p:cNvPr id="2" name="Table 1">
            <a:extLst>
              <a:ext uri="{FF2B5EF4-FFF2-40B4-BE49-F238E27FC236}">
                <a16:creationId xmlns:a16="http://schemas.microsoft.com/office/drawing/2014/main" id="{6BA73319-02B2-41A4-A014-3293930C70F6}"/>
              </a:ext>
            </a:extLst>
          </p:cNvPr>
          <p:cNvGraphicFramePr>
            <a:graphicFrameLocks noGrp="1"/>
          </p:cNvGraphicFramePr>
          <p:nvPr>
            <p:extLst>
              <p:ext uri="{D42A27DB-BD31-4B8C-83A1-F6EECF244321}">
                <p14:modId xmlns:p14="http://schemas.microsoft.com/office/powerpoint/2010/main" val="1161828840"/>
              </p:ext>
            </p:extLst>
          </p:nvPr>
        </p:nvGraphicFramePr>
        <p:xfrm>
          <a:off x="1905000" y="1295400"/>
          <a:ext cx="8458200" cy="5486400"/>
        </p:xfrm>
        <a:graphic>
          <a:graphicData uri="http://schemas.openxmlformats.org/drawingml/2006/table">
            <a:tbl>
              <a:tblPr firstRow="1" firstCol="1" bandRow="1">
                <a:tableStyleId>{5C22544A-7EE6-4342-B048-85BDC9FD1C3A}</a:tableStyleId>
              </a:tblPr>
              <a:tblGrid>
                <a:gridCol w="3152744">
                  <a:extLst>
                    <a:ext uri="{9D8B030D-6E8A-4147-A177-3AD203B41FA5}">
                      <a16:colId xmlns:a16="http://schemas.microsoft.com/office/drawing/2014/main" val="1085562538"/>
                    </a:ext>
                  </a:extLst>
                </a:gridCol>
                <a:gridCol w="2652332">
                  <a:extLst>
                    <a:ext uri="{9D8B030D-6E8A-4147-A177-3AD203B41FA5}">
                      <a16:colId xmlns:a16="http://schemas.microsoft.com/office/drawing/2014/main" val="1145993946"/>
                    </a:ext>
                  </a:extLst>
                </a:gridCol>
                <a:gridCol w="2653124">
                  <a:extLst>
                    <a:ext uri="{9D8B030D-6E8A-4147-A177-3AD203B41FA5}">
                      <a16:colId xmlns:a16="http://schemas.microsoft.com/office/drawing/2014/main" val="479471347"/>
                    </a:ext>
                  </a:extLst>
                </a:gridCol>
              </a:tblGrid>
              <a:tr h="343487">
                <a:tc>
                  <a:txBody>
                    <a:bodyPr/>
                    <a:lstStyle/>
                    <a:p>
                      <a:pPr marL="0" marR="0" algn="ctr">
                        <a:spcBef>
                          <a:spcPts val="0"/>
                        </a:spcBef>
                        <a:spcAft>
                          <a:spcPts val="0"/>
                        </a:spcAft>
                        <a:tabLst>
                          <a:tab pos="457200" algn="l"/>
                          <a:tab pos="914400" algn="l"/>
                          <a:tab pos="1371600" algn="l"/>
                          <a:tab pos="3246120" algn="ctr"/>
                        </a:tabLst>
                      </a:pPr>
                      <a:r>
                        <a:rPr lang="en-US" sz="2400" dirty="0">
                          <a:solidFill>
                            <a:srgbClr val="3333FF"/>
                          </a:solidFill>
                          <a:effectLst/>
                          <a:latin typeface="+mj-lt"/>
                        </a:rPr>
                        <a:t>Period of History</a:t>
                      </a:r>
                      <a:endParaRPr lang="en-US" sz="2400" dirty="0">
                        <a:solidFill>
                          <a:srgbClr val="3333FF"/>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bg1">
                        <a:lumMod val="40000"/>
                        <a:lumOff val="60000"/>
                      </a:schemeClr>
                    </a:solidFill>
                  </a:tcPr>
                </a:tc>
                <a:tc gridSpan="2">
                  <a:txBody>
                    <a:bodyPr/>
                    <a:lstStyle/>
                    <a:p>
                      <a:pPr marL="0" marR="0" algn="ctr">
                        <a:spcBef>
                          <a:spcPts val="0"/>
                        </a:spcBef>
                        <a:spcAft>
                          <a:spcPts val="0"/>
                        </a:spcAft>
                        <a:tabLst>
                          <a:tab pos="457200" algn="l"/>
                          <a:tab pos="914400" algn="l"/>
                          <a:tab pos="1371600" algn="l"/>
                          <a:tab pos="3246120" algn="ctr"/>
                        </a:tabLst>
                      </a:pPr>
                      <a:r>
                        <a:rPr lang="en-US" sz="2400" dirty="0">
                          <a:solidFill>
                            <a:srgbClr val="3333FF"/>
                          </a:solidFill>
                          <a:effectLst/>
                          <a:latin typeface="+mj-lt"/>
                        </a:rPr>
                        <a:t>Prophets</a:t>
                      </a:r>
                      <a:endParaRPr lang="en-US" sz="2400" dirty="0">
                        <a:solidFill>
                          <a:srgbClr val="3333FF"/>
                        </a:solidFill>
                        <a:effectLst/>
                        <a:latin typeface="+mj-lt"/>
                        <a:ea typeface="Times New Roman" panose="02020603050405020304" pitchFamily="18" charset="0"/>
                        <a:cs typeface="Times New Roman" panose="02020603050405020304" pitchFamily="18" charset="0"/>
                      </a:endParaRPr>
                    </a:p>
                  </a:txBody>
                  <a:tcPr marL="68580" marR="68580" marT="0" marB="0">
                    <a:solidFill>
                      <a:schemeClr val="bg1">
                        <a:lumMod val="40000"/>
                        <a:lumOff val="60000"/>
                      </a:schemeClr>
                    </a:solidFill>
                  </a:tcPr>
                </a:tc>
                <a:tc hMerge="1">
                  <a:txBody>
                    <a:bodyPr/>
                    <a:lstStyle/>
                    <a:p>
                      <a:endParaRPr lang="en-US"/>
                    </a:p>
                  </a:txBody>
                  <a:tcPr/>
                </a:tc>
                <a:extLst>
                  <a:ext uri="{0D108BD9-81ED-4DB2-BD59-A6C34878D82A}">
                    <a16:rowId xmlns:a16="http://schemas.microsoft.com/office/drawing/2014/main" val="1474397729"/>
                  </a:ext>
                </a:extLst>
              </a:tr>
              <a:tr h="1406770">
                <a:tc>
                  <a:txBody>
                    <a:bodyPr/>
                    <a:lstStyle/>
                    <a:p>
                      <a:pPr marL="0" marR="0" algn="ctr">
                        <a:spcBef>
                          <a:spcPts val="0"/>
                        </a:spcBef>
                        <a:spcAft>
                          <a:spcPts val="0"/>
                        </a:spcAft>
                        <a:tabLst>
                          <a:tab pos="457200" algn="l"/>
                          <a:tab pos="914400" algn="l"/>
                          <a:tab pos="1371600" algn="l"/>
                          <a:tab pos="3246120" algn="ctr"/>
                        </a:tabLst>
                      </a:pPr>
                      <a:r>
                        <a:rPr lang="en-US" sz="2400">
                          <a:effectLst/>
                          <a:latin typeface="Trebuchet MS" panose="020B0603020202020204" pitchFamily="34" charset="0"/>
                        </a:rPr>
                        <a:t>Divided Kingdom</a:t>
                      </a:r>
                      <a:endParaRPr lang="en-US" sz="24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10000"/>
                      </a:schemeClr>
                    </a:solidFill>
                  </a:tcPr>
                </a:tc>
                <a:tc>
                  <a:txBody>
                    <a:bodyPr/>
                    <a:lstStyle/>
                    <a:p>
                      <a:pPr marL="0" marR="0" algn="ctr">
                        <a:spcBef>
                          <a:spcPts val="0"/>
                        </a:spcBef>
                        <a:spcAft>
                          <a:spcPts val="0"/>
                        </a:spcAft>
                        <a:tabLst>
                          <a:tab pos="457200" algn="l"/>
                          <a:tab pos="914400" algn="l"/>
                          <a:tab pos="1371600" algn="l"/>
                          <a:tab pos="3246120" algn="ctr"/>
                        </a:tabLst>
                      </a:pPr>
                      <a:r>
                        <a:rPr lang="en-US" sz="2400" b="1" dirty="0">
                          <a:solidFill>
                            <a:srgbClr val="FFFF00"/>
                          </a:solidFill>
                          <a:effectLst/>
                          <a:latin typeface="Trebuchet MS" panose="020B0603020202020204" pitchFamily="34" charset="0"/>
                        </a:rPr>
                        <a:t>Israel:</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Jonah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Amos</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Hosea</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spcBef>
                          <a:spcPts val="0"/>
                        </a:spcBef>
                        <a:spcAft>
                          <a:spcPts val="0"/>
                        </a:spcAft>
                        <a:tabLst>
                          <a:tab pos="457200" algn="l"/>
                          <a:tab pos="914400" algn="l"/>
                          <a:tab pos="1371600" algn="l"/>
                          <a:tab pos="3246120" algn="ctr"/>
                        </a:tabLst>
                      </a:pPr>
                      <a:r>
                        <a:rPr lang="en-US" sz="2400" b="1" dirty="0">
                          <a:solidFill>
                            <a:srgbClr val="FFFF00"/>
                          </a:solidFill>
                          <a:effectLst/>
                          <a:latin typeface="Trebuchet MS" panose="020B0603020202020204" pitchFamily="34" charset="0"/>
                        </a:rPr>
                        <a:t>Judah: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Obadiah (?)</a:t>
                      </a: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3246120" algn="ctr"/>
                        </a:tabLst>
                        <a:defRPr/>
                      </a:pPr>
                      <a:r>
                        <a:rPr lang="en-US" sz="2400" dirty="0">
                          <a:solidFill>
                            <a:schemeClr val="accent1"/>
                          </a:solidFill>
                          <a:effectLst/>
                          <a:latin typeface="Trebuchet MS" panose="020B0603020202020204" pitchFamily="34" charset="0"/>
                        </a:rPr>
                        <a:t>Joel (?)</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Isaiah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Micah </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2596286687"/>
                  </a:ext>
                </a:extLst>
              </a:tr>
              <a:tr h="1125415">
                <a:tc>
                  <a:txBody>
                    <a:bodyPr/>
                    <a:lstStyle/>
                    <a:p>
                      <a:pPr marL="0" marR="0" algn="ctr">
                        <a:spcBef>
                          <a:spcPts val="0"/>
                        </a:spcBef>
                        <a:spcAft>
                          <a:spcPts val="0"/>
                        </a:spcAft>
                        <a:tabLst>
                          <a:tab pos="457200" algn="l"/>
                          <a:tab pos="914400" algn="l"/>
                          <a:tab pos="1371600" algn="l"/>
                          <a:tab pos="3246120" algn="ctr"/>
                        </a:tabLst>
                      </a:pPr>
                      <a:r>
                        <a:rPr lang="en-US" sz="2400" dirty="0">
                          <a:effectLst/>
                          <a:latin typeface="Trebuchet MS" panose="020B0603020202020204" pitchFamily="34" charset="0"/>
                        </a:rPr>
                        <a:t>Judah Alone</a:t>
                      </a:r>
                      <a:endParaRPr lang="en-US" sz="24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10000"/>
                      </a:schemeClr>
                    </a:solidFill>
                  </a:tcPr>
                </a:tc>
                <a:tc gridSpan="2">
                  <a:txBody>
                    <a:bodyPr/>
                    <a:lstStyle/>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Jeremiah (Lamentations)</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Zephaniah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Nahum (?)</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Habakkuk (?)</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hMerge="1">
                  <a:txBody>
                    <a:bodyPr/>
                    <a:lstStyle/>
                    <a:p>
                      <a:endParaRPr lang="en-US"/>
                    </a:p>
                  </a:txBody>
                  <a:tcPr/>
                </a:tc>
                <a:extLst>
                  <a:ext uri="{0D108BD9-81ED-4DB2-BD59-A6C34878D82A}">
                    <a16:rowId xmlns:a16="http://schemas.microsoft.com/office/drawing/2014/main" val="2209468788"/>
                  </a:ext>
                </a:extLst>
              </a:tr>
              <a:tr h="562707">
                <a:tc>
                  <a:txBody>
                    <a:bodyPr/>
                    <a:lstStyle/>
                    <a:p>
                      <a:pPr marL="0" marR="0" algn="ctr">
                        <a:spcBef>
                          <a:spcPts val="0"/>
                        </a:spcBef>
                        <a:spcAft>
                          <a:spcPts val="0"/>
                        </a:spcAft>
                        <a:tabLst>
                          <a:tab pos="457200" algn="l"/>
                          <a:tab pos="914400" algn="l"/>
                          <a:tab pos="1371600" algn="l"/>
                          <a:tab pos="3246120" algn="ctr"/>
                        </a:tabLst>
                      </a:pPr>
                      <a:r>
                        <a:rPr lang="en-US" sz="2400">
                          <a:effectLst/>
                          <a:latin typeface="Trebuchet MS" panose="020B0603020202020204" pitchFamily="34" charset="0"/>
                        </a:rPr>
                        <a:t>Babylonian Captivity</a:t>
                      </a:r>
                      <a:endParaRPr lang="en-US" sz="24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10000"/>
                      </a:schemeClr>
                    </a:solidFill>
                  </a:tcPr>
                </a:tc>
                <a:tc gridSpan="2">
                  <a:txBody>
                    <a:bodyPr/>
                    <a:lstStyle/>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Ezekiel </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Daniel </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hMerge="1">
                  <a:txBody>
                    <a:bodyPr/>
                    <a:lstStyle/>
                    <a:p>
                      <a:endParaRPr lang="en-US"/>
                    </a:p>
                  </a:txBody>
                  <a:tcPr/>
                </a:tc>
                <a:extLst>
                  <a:ext uri="{0D108BD9-81ED-4DB2-BD59-A6C34878D82A}">
                    <a16:rowId xmlns:a16="http://schemas.microsoft.com/office/drawing/2014/main" val="897471592"/>
                  </a:ext>
                </a:extLst>
              </a:tr>
              <a:tr h="844061">
                <a:tc>
                  <a:txBody>
                    <a:bodyPr/>
                    <a:lstStyle/>
                    <a:p>
                      <a:pPr marL="0" marR="0" algn="ctr">
                        <a:spcBef>
                          <a:spcPts val="0"/>
                        </a:spcBef>
                        <a:spcAft>
                          <a:spcPts val="0"/>
                        </a:spcAft>
                        <a:tabLst>
                          <a:tab pos="457200" algn="l"/>
                          <a:tab pos="914400" algn="l"/>
                          <a:tab pos="1371600" algn="l"/>
                          <a:tab pos="3246120" algn="ctr"/>
                        </a:tabLst>
                      </a:pPr>
                      <a:r>
                        <a:rPr lang="en-US" sz="2400" dirty="0">
                          <a:effectLst/>
                          <a:latin typeface="Trebuchet MS" panose="020B0603020202020204" pitchFamily="34" charset="0"/>
                        </a:rPr>
                        <a:t>Return from Captivity</a:t>
                      </a:r>
                      <a:endParaRPr lang="en-US" sz="24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1">
                        <a:lumMod val="10000"/>
                      </a:schemeClr>
                    </a:solidFill>
                  </a:tcPr>
                </a:tc>
                <a:tc gridSpan="2">
                  <a:txBody>
                    <a:bodyPr/>
                    <a:lstStyle/>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Haggai</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Zechariah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Malachi</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hMerge="1">
                  <a:txBody>
                    <a:bodyPr/>
                    <a:lstStyle/>
                    <a:p>
                      <a:endParaRPr lang="en-US"/>
                    </a:p>
                  </a:txBody>
                  <a:tcPr/>
                </a:tc>
                <a:extLst>
                  <a:ext uri="{0D108BD9-81ED-4DB2-BD59-A6C34878D82A}">
                    <a16:rowId xmlns:a16="http://schemas.microsoft.com/office/drawing/2014/main" val="957413838"/>
                  </a:ext>
                </a:extLst>
              </a:tr>
            </a:tbl>
          </a:graphicData>
        </a:graphic>
      </p:graphicFrame>
    </p:spTree>
    <p:extLst>
      <p:ext uri="{BB962C8B-B14F-4D97-AF65-F5344CB8AC3E}">
        <p14:creationId xmlns:p14="http://schemas.microsoft.com/office/powerpoint/2010/main" val="1914922872"/>
      </p:ext>
    </p:extLst>
  </p:cSld>
  <p:clrMapOvr>
    <a:masterClrMapping/>
  </p:clrMapOvr>
  <p:transition spd="slow">
    <p:wedge/>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5000"/>
              </a:schemeClr>
            </a:gs>
            <a:gs pos="50000">
              <a:srgbClr val="002A00"/>
            </a:gs>
            <a:gs pos="100000">
              <a:schemeClr val="accent1">
                <a:lumMod val="25000"/>
              </a:schemeClr>
            </a:gs>
          </a:gsLst>
          <a:lin ang="5400000" scaled="1"/>
        </a:gradFill>
        <a:effectLst/>
      </p:bgPr>
    </p:bg>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08E55F4-DFB1-4172-881D-4CD9C856AAD7}"/>
              </a:ext>
            </a:extLst>
          </p:cNvPr>
          <p:cNvSpPr>
            <a:spLocks noGrp="1" noChangeArrowheads="1"/>
          </p:cNvSpPr>
          <p:nvPr>
            <p:ph type="title"/>
          </p:nvPr>
        </p:nvSpPr>
        <p:spPr>
          <a:xfrm>
            <a:off x="1905001" y="482026"/>
            <a:ext cx="8410575" cy="584775"/>
          </a:xfrm>
          <a:solidFill>
            <a:schemeClr val="accent5">
              <a:lumMod val="10000"/>
              <a:alpha val="84706"/>
            </a:schemeClr>
          </a:solidFill>
        </p:spPr>
        <p:txBody>
          <a:bodyPr anchor="t" anchorCtr="0">
            <a:spAutoFit/>
          </a:bodyPr>
          <a:lstStyle/>
          <a:p>
            <a:r>
              <a:rPr lang="en-US" sz="3200" i="1" dirty="0"/>
              <a:t>Prophets and Kings of Judah Alone</a:t>
            </a:r>
          </a:p>
        </p:txBody>
      </p:sp>
      <p:grpSp>
        <p:nvGrpSpPr>
          <p:cNvPr id="5" name="Group 4">
            <a:extLst>
              <a:ext uri="{FF2B5EF4-FFF2-40B4-BE49-F238E27FC236}">
                <a16:creationId xmlns:a16="http://schemas.microsoft.com/office/drawing/2014/main" id="{9B2D5E38-49B2-45B6-BF0E-5FBC24E0BE46}"/>
              </a:ext>
            </a:extLst>
          </p:cNvPr>
          <p:cNvGrpSpPr/>
          <p:nvPr/>
        </p:nvGrpSpPr>
        <p:grpSpPr>
          <a:xfrm>
            <a:off x="1295400" y="1219200"/>
            <a:ext cx="9386887" cy="5191125"/>
            <a:chOff x="1295400" y="1219200"/>
            <a:chExt cx="9386887" cy="5191125"/>
          </a:xfrm>
        </p:grpSpPr>
        <p:sp>
          <p:nvSpPr>
            <p:cNvPr id="7" name="Rectangle 3">
              <a:extLst>
                <a:ext uri="{FF2B5EF4-FFF2-40B4-BE49-F238E27FC236}">
                  <a16:creationId xmlns:a16="http://schemas.microsoft.com/office/drawing/2014/main" id="{F7DBC11B-6955-4B83-A50D-B3E11B21E245}"/>
                </a:ext>
              </a:extLst>
            </p:cNvPr>
            <p:cNvSpPr txBox="1">
              <a:spLocks noChangeArrowheads="1"/>
            </p:cNvSpPr>
            <p:nvPr/>
          </p:nvSpPr>
          <p:spPr bwMode="auto">
            <a:xfrm>
              <a:off x="1295400" y="1219200"/>
              <a:ext cx="8610600" cy="184665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kern="0" dirty="0">
                  <a:solidFill>
                    <a:srgbClr val="00FFCC"/>
                  </a:solidFill>
                </a:rPr>
                <a:t>Prophets</a:t>
              </a:r>
            </a:p>
            <a:p>
              <a:pPr algn="r"/>
              <a:r>
                <a:rPr lang="en-US" sz="2400" kern="0" dirty="0">
                  <a:solidFill>
                    <a:srgbClr val="66FF99"/>
                  </a:solidFill>
                </a:rPr>
                <a:t>Jeremiah ------&gt;(Lamentations)</a:t>
              </a:r>
            </a:p>
            <a:p>
              <a:r>
                <a:rPr lang="en-US" sz="2400" kern="0" dirty="0">
                  <a:solidFill>
                    <a:srgbClr val="66FF99"/>
                  </a:solidFill>
                </a:rPr>
                <a:t>      Zephaniah</a:t>
              </a:r>
            </a:p>
            <a:p>
              <a:r>
                <a:rPr lang="en-US" sz="2400" kern="0" dirty="0">
                  <a:solidFill>
                    <a:srgbClr val="66FF99"/>
                  </a:solidFill>
                </a:rPr>
                <a:t>      Nahum (?)</a:t>
              </a:r>
            </a:p>
            <a:p>
              <a:r>
                <a:rPr lang="en-US" sz="2400" kern="0" dirty="0">
                  <a:solidFill>
                    <a:srgbClr val="66FF99"/>
                  </a:solidFill>
                </a:rPr>
                <a:t>                 Habakkuk (?)</a:t>
              </a:r>
            </a:p>
          </p:txBody>
        </p:sp>
        <p:sp>
          <p:nvSpPr>
            <p:cNvPr id="9" name="WordArt 4">
              <a:extLst>
                <a:ext uri="{FF2B5EF4-FFF2-40B4-BE49-F238E27FC236}">
                  <a16:creationId xmlns:a16="http://schemas.microsoft.com/office/drawing/2014/main" id="{35384B0D-10A7-45E6-BAAE-B489B0B197CE}"/>
                </a:ext>
              </a:extLst>
            </p:cNvPr>
            <p:cNvSpPr>
              <a:spLocks noChangeArrowheads="1" noChangeShapeType="1" noTextEdit="1"/>
            </p:cNvSpPr>
            <p:nvPr/>
          </p:nvSpPr>
          <p:spPr bwMode="auto">
            <a:xfrm rot="3087881">
              <a:off x="1579562" y="4441825"/>
              <a:ext cx="2312988" cy="280988"/>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Hezekiah (r)</a:t>
              </a:r>
            </a:p>
          </p:txBody>
        </p:sp>
        <p:sp>
          <p:nvSpPr>
            <p:cNvPr id="10" name="Line 5">
              <a:extLst>
                <a:ext uri="{FF2B5EF4-FFF2-40B4-BE49-F238E27FC236}">
                  <a16:creationId xmlns:a16="http://schemas.microsoft.com/office/drawing/2014/main" id="{0A2C4BFD-7597-4C6D-A612-6FFFDF5F4147}"/>
                </a:ext>
              </a:extLst>
            </p:cNvPr>
            <p:cNvSpPr>
              <a:spLocks noChangeShapeType="1"/>
            </p:cNvSpPr>
            <p:nvPr/>
          </p:nvSpPr>
          <p:spPr bwMode="auto">
            <a:xfrm>
              <a:off x="1766887" y="3429000"/>
              <a:ext cx="8915400" cy="0"/>
            </a:xfrm>
            <a:prstGeom prst="line">
              <a:avLst/>
            </a:prstGeom>
            <a:noFill/>
            <a:ln w="76200">
              <a:solidFill>
                <a:srgbClr val="FF0000"/>
              </a:solidFill>
              <a:round/>
              <a:headEnd/>
              <a:tailEnd/>
            </a:ln>
            <a:effectLst/>
          </p:spPr>
          <p:txBody>
            <a:bodyPr anchor="ctr"/>
            <a:lstStyle/>
            <a:p>
              <a:endParaRPr lang="en-US"/>
            </a:p>
          </p:txBody>
        </p:sp>
        <p:sp>
          <p:nvSpPr>
            <p:cNvPr id="11" name="Text Box 6">
              <a:extLst>
                <a:ext uri="{FF2B5EF4-FFF2-40B4-BE49-F238E27FC236}">
                  <a16:creationId xmlns:a16="http://schemas.microsoft.com/office/drawing/2014/main" id="{41DB599F-FEA9-45BE-B9EB-F374C849B06A}"/>
                </a:ext>
              </a:extLst>
            </p:cNvPr>
            <p:cNvSpPr txBox="1">
              <a:spLocks noChangeArrowheads="1"/>
            </p:cNvSpPr>
            <p:nvPr/>
          </p:nvSpPr>
          <p:spPr bwMode="auto">
            <a:xfrm>
              <a:off x="2381250" y="5953125"/>
              <a:ext cx="7529512" cy="457200"/>
            </a:xfrm>
            <a:prstGeom prst="rect">
              <a:avLst/>
            </a:prstGeom>
            <a:noFill/>
            <a:ln w="9525">
              <a:noFill/>
              <a:miter lim="800000"/>
              <a:headEnd/>
              <a:tailEnd/>
            </a:ln>
            <a:effectLst/>
          </p:spPr>
          <p:txBody>
            <a:bodyPr>
              <a:spAutoFit/>
            </a:bodyPr>
            <a:lstStyle/>
            <a:p>
              <a:pPr>
                <a:spcBef>
                  <a:spcPct val="50000"/>
                </a:spcBef>
              </a:pPr>
              <a:r>
                <a:rPr lang="en-US" sz="2400" b="1">
                  <a:solidFill>
                    <a:srgbClr val="66FFFF"/>
                  </a:solidFill>
                  <a:latin typeface="Tahoma" charset="0"/>
                </a:rPr>
                <a:t>Kings</a:t>
              </a:r>
            </a:p>
          </p:txBody>
        </p:sp>
        <p:sp>
          <p:nvSpPr>
            <p:cNvPr id="12" name="WordArt 7">
              <a:hlinkClick r:id="rId2" action="ppaction://hlinksldjump"/>
              <a:extLst>
                <a:ext uri="{FF2B5EF4-FFF2-40B4-BE49-F238E27FC236}">
                  <a16:creationId xmlns:a16="http://schemas.microsoft.com/office/drawing/2014/main" id="{4F185D17-02DD-4237-8BD7-09DFD202964A}"/>
                </a:ext>
              </a:extLst>
            </p:cNvPr>
            <p:cNvSpPr>
              <a:spLocks noChangeArrowheads="1" noChangeShapeType="1" noTextEdit="1"/>
            </p:cNvSpPr>
            <p:nvPr/>
          </p:nvSpPr>
          <p:spPr bwMode="auto">
            <a:xfrm rot="3087881">
              <a:off x="4603750" y="4281488"/>
              <a:ext cx="1927225" cy="333375"/>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Josiah (r)</a:t>
              </a:r>
            </a:p>
          </p:txBody>
        </p:sp>
        <p:sp>
          <p:nvSpPr>
            <p:cNvPr id="13" name="WordArt 9">
              <a:hlinkClick r:id="rId3" action="ppaction://hlinksldjump"/>
              <a:extLst>
                <a:ext uri="{FF2B5EF4-FFF2-40B4-BE49-F238E27FC236}">
                  <a16:creationId xmlns:a16="http://schemas.microsoft.com/office/drawing/2014/main" id="{A1619666-9FBA-4FEB-BBAC-E3686DCADEFA}"/>
                </a:ext>
              </a:extLst>
            </p:cNvPr>
            <p:cNvSpPr>
              <a:spLocks noChangeArrowheads="1" noChangeShapeType="1" noTextEdit="1"/>
            </p:cNvSpPr>
            <p:nvPr/>
          </p:nvSpPr>
          <p:spPr bwMode="auto">
            <a:xfrm rot="3087881">
              <a:off x="2701925" y="4184650"/>
              <a:ext cx="1671637" cy="315913"/>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Manasseh</a:t>
              </a:r>
            </a:p>
          </p:txBody>
        </p:sp>
        <p:sp>
          <p:nvSpPr>
            <p:cNvPr id="14" name="WordArt 10">
              <a:extLst>
                <a:ext uri="{FF2B5EF4-FFF2-40B4-BE49-F238E27FC236}">
                  <a16:creationId xmlns:a16="http://schemas.microsoft.com/office/drawing/2014/main" id="{44D0CB6C-BA86-4D45-8E4E-182CC18EFE4E}"/>
                </a:ext>
              </a:extLst>
            </p:cNvPr>
            <p:cNvSpPr>
              <a:spLocks noChangeArrowheads="1" noChangeShapeType="1" noTextEdit="1"/>
            </p:cNvSpPr>
            <p:nvPr/>
          </p:nvSpPr>
          <p:spPr bwMode="auto">
            <a:xfrm rot="3087881">
              <a:off x="3731418" y="4131469"/>
              <a:ext cx="1533525" cy="312738"/>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Amnon</a:t>
              </a:r>
            </a:p>
          </p:txBody>
        </p:sp>
        <p:sp>
          <p:nvSpPr>
            <p:cNvPr id="15" name="WordArt 11">
              <a:extLst>
                <a:ext uri="{FF2B5EF4-FFF2-40B4-BE49-F238E27FC236}">
                  <a16:creationId xmlns:a16="http://schemas.microsoft.com/office/drawing/2014/main" id="{A2C1E313-B251-45B8-BFF6-39E0F8215FEC}"/>
                </a:ext>
              </a:extLst>
            </p:cNvPr>
            <p:cNvSpPr>
              <a:spLocks noChangeArrowheads="1" noChangeShapeType="1" noTextEdit="1"/>
            </p:cNvSpPr>
            <p:nvPr/>
          </p:nvSpPr>
          <p:spPr bwMode="auto">
            <a:xfrm rot="3087881">
              <a:off x="5501480" y="4393407"/>
              <a:ext cx="2182813" cy="266700"/>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Jehoahaz</a:t>
              </a:r>
            </a:p>
          </p:txBody>
        </p:sp>
        <p:sp>
          <p:nvSpPr>
            <p:cNvPr id="16" name="WordArt 12">
              <a:extLst>
                <a:ext uri="{FF2B5EF4-FFF2-40B4-BE49-F238E27FC236}">
                  <a16:creationId xmlns:a16="http://schemas.microsoft.com/office/drawing/2014/main" id="{A8F43C9E-09C6-4589-95C4-86F65D1FD207}"/>
                </a:ext>
              </a:extLst>
            </p:cNvPr>
            <p:cNvSpPr>
              <a:spLocks noChangeArrowheads="1" noChangeShapeType="1" noTextEdit="1"/>
            </p:cNvSpPr>
            <p:nvPr/>
          </p:nvSpPr>
          <p:spPr bwMode="auto">
            <a:xfrm rot="3087881">
              <a:off x="6630987" y="4318001"/>
              <a:ext cx="2016125" cy="317500"/>
            </a:xfrm>
            <a:prstGeom prst="rect">
              <a:avLst/>
            </a:prstGeom>
          </p:spPr>
          <p:txBody>
            <a:bodyPr wrap="none" fromWordArt="1">
              <a:prstTxWarp prst="textPlain">
                <a:avLst>
                  <a:gd name="adj" fmla="val 50000"/>
                </a:avLst>
              </a:prstTxWarp>
            </a:bodyPr>
            <a:lstStyle/>
            <a:p>
              <a:r>
                <a:rPr lang="en-US" kern="10" spc="720" dirty="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Jehoiakim</a:t>
              </a:r>
            </a:p>
          </p:txBody>
        </p:sp>
        <p:sp>
          <p:nvSpPr>
            <p:cNvPr id="17" name="WordArt 13">
              <a:extLst>
                <a:ext uri="{FF2B5EF4-FFF2-40B4-BE49-F238E27FC236}">
                  <a16:creationId xmlns:a16="http://schemas.microsoft.com/office/drawing/2014/main" id="{C3303B7B-3E66-4845-A283-BAD513F7E3C3}"/>
                </a:ext>
              </a:extLst>
            </p:cNvPr>
            <p:cNvSpPr>
              <a:spLocks noChangeArrowheads="1" noChangeShapeType="1" noTextEdit="1"/>
            </p:cNvSpPr>
            <p:nvPr/>
          </p:nvSpPr>
          <p:spPr bwMode="auto">
            <a:xfrm rot="3087881">
              <a:off x="7612856" y="4261644"/>
              <a:ext cx="1849438" cy="273050"/>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Jehoaichin</a:t>
              </a:r>
            </a:p>
          </p:txBody>
        </p:sp>
        <p:sp>
          <p:nvSpPr>
            <p:cNvPr id="18" name="WordArt 14">
              <a:extLst>
                <a:ext uri="{FF2B5EF4-FFF2-40B4-BE49-F238E27FC236}">
                  <a16:creationId xmlns:a16="http://schemas.microsoft.com/office/drawing/2014/main" id="{EA762CB6-47C6-4326-A33C-FE13D8B02ACE}"/>
                </a:ext>
              </a:extLst>
            </p:cNvPr>
            <p:cNvSpPr>
              <a:spLocks noChangeArrowheads="1" noChangeShapeType="1" noTextEdit="1"/>
            </p:cNvSpPr>
            <p:nvPr/>
          </p:nvSpPr>
          <p:spPr bwMode="auto">
            <a:xfrm rot="3087881">
              <a:off x="8567737" y="4302125"/>
              <a:ext cx="1944688" cy="255588"/>
            </a:xfrm>
            <a:prstGeom prst="rect">
              <a:avLst/>
            </a:prstGeom>
            <a:noFill/>
          </p:spPr>
          <p:txBody>
            <a:bodyPr wrap="none" fromWordArt="1">
              <a:prstTxWarp prst="textPlain">
                <a:avLst>
                  <a:gd name="adj" fmla="val 50000"/>
                </a:avLst>
              </a:prstTxWarp>
            </a:bodyPr>
            <a:lstStyle/>
            <a:p>
              <a:r>
                <a:rPr lang="en-US" kern="10" spc="720" dirty="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Zedekiah</a:t>
              </a:r>
            </a:p>
          </p:txBody>
        </p:sp>
      </p:grpSp>
    </p:spTree>
    <p:extLst>
      <p:ext uri="{BB962C8B-B14F-4D97-AF65-F5344CB8AC3E}">
        <p14:creationId xmlns:p14="http://schemas.microsoft.com/office/powerpoint/2010/main" val="1222250867"/>
      </p:ext>
    </p:extLst>
  </p:cSld>
  <p:clrMapOvr>
    <a:masterClrMapping/>
  </p:clrMapOvr>
  <p:transition spd="slow">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rgbClr val="000000">
              <a:alpha val="84706"/>
            </a:srgbClr>
          </a:solidFill>
        </p:spPr>
        <p:txBody>
          <a:bodyPr anchor="t" anchorCtr="0">
            <a:spAutoFit/>
          </a:bodyPr>
          <a:lstStyle/>
          <a:p>
            <a:r>
              <a:rPr lang="en-US" sz="3200" b="1" i="1" dirty="0"/>
              <a:t>Themes of the Minor Prophets</a:t>
            </a:r>
          </a:p>
        </p:txBody>
      </p:sp>
      <p:sp>
        <p:nvSpPr>
          <p:cNvPr id="9" name="Rectangle 3"/>
          <p:cNvSpPr txBox="1">
            <a:spLocks noChangeArrowheads="1"/>
          </p:cNvSpPr>
          <p:nvPr/>
        </p:nvSpPr>
        <p:spPr bwMode="auto">
          <a:xfrm>
            <a:off x="1447800" y="1219200"/>
            <a:ext cx="9220200" cy="5539978"/>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indent="-274320" algn="l"/>
            <a:r>
              <a:rPr lang="en-US" sz="2400" dirty="0">
                <a:solidFill>
                  <a:schemeClr val="accent1"/>
                </a:solidFill>
                <a:latin typeface="Trebuchet MS" panose="020B0603020202020204" pitchFamily="34" charset="0"/>
              </a:rPr>
              <a:t>Hosea</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Israel’s</a:t>
            </a:r>
            <a:r>
              <a:rPr lang="en-US" sz="2400" dirty="0">
                <a:solidFill>
                  <a:schemeClr val="bg1"/>
                </a:solidFill>
                <a:latin typeface="Trebuchet MS" panose="020B0603020202020204" pitchFamily="34" charset="0"/>
              </a:rPr>
              <a:t> </a:t>
            </a:r>
            <a:r>
              <a:rPr lang="en-US" sz="2400" b="1" i="1" dirty="0">
                <a:solidFill>
                  <a:schemeClr val="bg1"/>
                </a:solidFill>
                <a:latin typeface="Trebuchet MS" panose="020B0603020202020204" pitchFamily="34" charset="0"/>
              </a:rPr>
              <a:t>unfaithfulness</a:t>
            </a:r>
            <a:r>
              <a:rPr lang="en-US" sz="2400" dirty="0">
                <a:solidFill>
                  <a:schemeClr val="bg1"/>
                </a:solidFill>
                <a:latin typeface="Trebuchet MS" panose="020B0603020202020204" pitchFamily="34" charset="0"/>
              </a:rPr>
              <a:t> compared to Hosea’s</a:t>
            </a:r>
            <a:r>
              <a:rPr lang="en-US" sz="2400" b="1" i="1" dirty="0">
                <a:solidFill>
                  <a:schemeClr val="bg1"/>
                </a:solidFill>
                <a:latin typeface="Trebuchet MS" panose="020B0603020202020204" pitchFamily="34" charset="0"/>
              </a:rPr>
              <a:t> wife</a:t>
            </a:r>
            <a:endParaRPr lang="en-US" sz="2400" dirty="0">
              <a:solidFill>
                <a:schemeClr val="bg1"/>
              </a:solidFill>
              <a:latin typeface="Trebuchet MS" panose="020B0603020202020204" pitchFamily="34" charset="0"/>
            </a:endParaRPr>
          </a:p>
          <a:p>
            <a:pPr marL="274320" indent="-274320" algn="l"/>
            <a:r>
              <a:rPr lang="en-US" sz="2400" dirty="0">
                <a:solidFill>
                  <a:schemeClr val="accent1"/>
                </a:solidFill>
                <a:latin typeface="Trebuchet MS" panose="020B0603020202020204" pitchFamily="34" charset="0"/>
              </a:rPr>
              <a:t>Joel</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Locust plague</a:t>
            </a:r>
            <a:r>
              <a:rPr lang="en-US" sz="2400" dirty="0">
                <a:solidFill>
                  <a:schemeClr val="bg1"/>
                </a:solidFill>
                <a:latin typeface="Trebuchet MS" panose="020B0603020202020204" pitchFamily="34" charset="0"/>
              </a:rPr>
              <a:t> shows </a:t>
            </a:r>
            <a:r>
              <a:rPr lang="en-US" sz="2400" b="1" i="1" dirty="0">
                <a:solidFill>
                  <a:schemeClr val="bg1"/>
                </a:solidFill>
                <a:latin typeface="Trebuchet MS" panose="020B0603020202020204" pitchFamily="34" charset="0"/>
              </a:rPr>
              <a:t>Israel’s </a:t>
            </a:r>
            <a:r>
              <a:rPr lang="en-US" sz="2400" dirty="0">
                <a:solidFill>
                  <a:schemeClr val="bg1"/>
                </a:solidFill>
                <a:latin typeface="Trebuchet MS" panose="020B0603020202020204" pitchFamily="34" charset="0"/>
              </a:rPr>
              <a:t> need to repent</a:t>
            </a:r>
          </a:p>
          <a:p>
            <a:pPr marL="274320" indent="-274320" algn="l"/>
            <a:r>
              <a:rPr lang="en-US" sz="2400" dirty="0">
                <a:solidFill>
                  <a:schemeClr val="accent1"/>
                </a:solidFill>
                <a:latin typeface="Trebuchet MS" panose="020B0603020202020204" pitchFamily="34" charset="0"/>
              </a:rPr>
              <a:t>Amos</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Israel</a:t>
            </a:r>
            <a:r>
              <a:rPr lang="en-US" sz="2400" dirty="0">
                <a:solidFill>
                  <a:schemeClr val="bg1"/>
                </a:solidFill>
                <a:latin typeface="Trebuchet MS" panose="020B0603020202020204" pitchFamily="34" charset="0"/>
              </a:rPr>
              <a:t> would go into captivity because of </a:t>
            </a:r>
            <a:r>
              <a:rPr lang="en-US" sz="2400" b="1" i="1" dirty="0">
                <a:solidFill>
                  <a:schemeClr val="bg1"/>
                </a:solidFill>
                <a:latin typeface="Trebuchet MS" panose="020B0603020202020204" pitchFamily="34" charset="0"/>
              </a:rPr>
              <a:t>sins like those of the surrounding nations</a:t>
            </a:r>
            <a:endParaRPr lang="en-US" sz="2400" dirty="0">
              <a:solidFill>
                <a:schemeClr val="bg1"/>
              </a:solidFill>
              <a:latin typeface="Trebuchet MS" panose="020B0603020202020204" pitchFamily="34" charset="0"/>
            </a:endParaRPr>
          </a:p>
          <a:p>
            <a:pPr marL="274320" indent="-274320" algn="l"/>
            <a:r>
              <a:rPr lang="en-US" sz="2400" dirty="0">
                <a:solidFill>
                  <a:schemeClr val="accent1"/>
                </a:solidFill>
                <a:latin typeface="Trebuchet MS" panose="020B0603020202020204" pitchFamily="34" charset="0"/>
              </a:rPr>
              <a:t>Obadiah</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Fall of Edom</a:t>
            </a:r>
            <a:r>
              <a:rPr lang="en-US" sz="2400" dirty="0">
                <a:solidFill>
                  <a:schemeClr val="bg1"/>
                </a:solidFill>
                <a:latin typeface="Trebuchet MS" panose="020B0603020202020204" pitchFamily="34" charset="0"/>
              </a:rPr>
              <a:t> for rejoicing in Judah’s affliction</a:t>
            </a:r>
          </a:p>
          <a:p>
            <a:pPr marL="274320" indent="-274320" algn="l"/>
            <a:r>
              <a:rPr lang="en-US" sz="2400" dirty="0">
                <a:solidFill>
                  <a:schemeClr val="accent1"/>
                </a:solidFill>
                <a:latin typeface="Trebuchet MS" panose="020B0603020202020204" pitchFamily="34" charset="0"/>
              </a:rPr>
              <a:t>Jonah</a:t>
            </a:r>
            <a:r>
              <a:rPr lang="en-US" sz="2400" dirty="0">
                <a:solidFill>
                  <a:schemeClr val="bg1"/>
                </a:solidFill>
                <a:latin typeface="Trebuchet MS" panose="020B0603020202020204" pitchFamily="34" charset="0"/>
              </a:rPr>
              <a:t> – God uses </a:t>
            </a:r>
            <a:r>
              <a:rPr lang="en-US" sz="2400" b="1" i="1" dirty="0">
                <a:solidFill>
                  <a:schemeClr val="bg1"/>
                </a:solidFill>
                <a:latin typeface="Trebuchet MS" panose="020B0603020202020204" pitchFamily="34" charset="0"/>
              </a:rPr>
              <a:t>a fish and a plant</a:t>
            </a:r>
            <a:r>
              <a:rPr lang="en-US" sz="2400" dirty="0">
                <a:solidFill>
                  <a:schemeClr val="bg1"/>
                </a:solidFill>
                <a:latin typeface="Trebuchet MS" panose="020B0603020202020204" pitchFamily="34" charset="0"/>
              </a:rPr>
              <a:t> to teach Jonah His concern for the </a:t>
            </a:r>
            <a:r>
              <a:rPr lang="en-US" sz="2400" b="1" i="1" dirty="0">
                <a:solidFill>
                  <a:schemeClr val="bg1"/>
                </a:solidFill>
                <a:latin typeface="Trebuchet MS" panose="020B0603020202020204" pitchFamily="34" charset="0"/>
              </a:rPr>
              <a:t>salvation of Nineveh</a:t>
            </a:r>
            <a:r>
              <a:rPr lang="en-US" sz="2400" dirty="0">
                <a:solidFill>
                  <a:schemeClr val="bg1"/>
                </a:solidFill>
                <a:latin typeface="Trebuchet MS" panose="020B0603020202020204" pitchFamily="34" charset="0"/>
              </a:rPr>
              <a:t> and all people</a:t>
            </a:r>
          </a:p>
          <a:p>
            <a:pPr marL="274320" indent="-274320" algn="l"/>
            <a:r>
              <a:rPr lang="en-US" sz="2400" dirty="0">
                <a:solidFill>
                  <a:schemeClr val="accent1"/>
                </a:solidFill>
                <a:latin typeface="Trebuchet MS" panose="020B0603020202020204" pitchFamily="34" charset="0"/>
              </a:rPr>
              <a:t>Micah</a:t>
            </a:r>
            <a:r>
              <a:rPr lang="en-US" sz="2400" dirty="0">
                <a:solidFill>
                  <a:schemeClr val="bg1"/>
                </a:solidFill>
                <a:latin typeface="Trebuchet MS" panose="020B0603020202020204" pitchFamily="34" charset="0"/>
              </a:rPr>
              <a:t> – God puts </a:t>
            </a:r>
            <a:r>
              <a:rPr lang="en-US" sz="2400" b="1" i="1" dirty="0">
                <a:solidFill>
                  <a:schemeClr val="bg1"/>
                </a:solidFill>
                <a:latin typeface="Trebuchet MS" panose="020B0603020202020204" pitchFamily="34" charset="0"/>
              </a:rPr>
              <a:t>Israel and Judah</a:t>
            </a:r>
            <a:r>
              <a:rPr lang="en-US" sz="2400" dirty="0">
                <a:solidFill>
                  <a:schemeClr val="bg1"/>
                </a:solidFill>
                <a:latin typeface="Trebuchet MS" panose="020B0603020202020204" pitchFamily="34" charset="0"/>
              </a:rPr>
              <a:t> </a:t>
            </a:r>
            <a:r>
              <a:rPr lang="en-US" sz="2400" b="1" i="1" dirty="0">
                <a:solidFill>
                  <a:schemeClr val="bg1"/>
                </a:solidFill>
                <a:latin typeface="Trebuchet MS" panose="020B0603020202020204" pitchFamily="34" charset="0"/>
              </a:rPr>
              <a:t>on trial</a:t>
            </a:r>
            <a:r>
              <a:rPr lang="en-US" sz="2400" dirty="0">
                <a:solidFill>
                  <a:schemeClr val="bg1"/>
                </a:solidFill>
                <a:latin typeface="Trebuchet MS" panose="020B0603020202020204" pitchFamily="34" charset="0"/>
              </a:rPr>
              <a:t> for their sins.</a:t>
            </a:r>
          </a:p>
          <a:p>
            <a:pPr marL="274320" indent="-274320" algn="l"/>
            <a:r>
              <a:rPr lang="en-US" sz="2400" dirty="0">
                <a:solidFill>
                  <a:schemeClr val="accent1"/>
                </a:solidFill>
                <a:latin typeface="Trebuchet MS" panose="020B0603020202020204" pitchFamily="34" charset="0"/>
              </a:rPr>
              <a:t>Nahum</a:t>
            </a:r>
            <a:r>
              <a:rPr lang="en-US" sz="2400" dirty="0">
                <a:solidFill>
                  <a:schemeClr val="bg1"/>
                </a:solidFill>
                <a:latin typeface="Trebuchet MS" panose="020B0603020202020204" pitchFamily="34" charset="0"/>
              </a:rPr>
              <a:t> – Prophecy of the </a:t>
            </a:r>
            <a:r>
              <a:rPr lang="en-US" sz="2400" b="1" i="1" dirty="0">
                <a:solidFill>
                  <a:schemeClr val="bg1"/>
                </a:solidFill>
                <a:latin typeface="Trebuchet MS" panose="020B0603020202020204" pitchFamily="34" charset="0"/>
              </a:rPr>
              <a:t>fall of Nineveh</a:t>
            </a:r>
            <a:endParaRPr lang="en-US" sz="2400" dirty="0">
              <a:solidFill>
                <a:schemeClr val="bg1"/>
              </a:solidFill>
              <a:latin typeface="Trebuchet MS" panose="020B0603020202020204" pitchFamily="34" charset="0"/>
            </a:endParaRPr>
          </a:p>
          <a:p>
            <a:pPr marL="274320" indent="-274320" algn="l"/>
            <a:r>
              <a:rPr lang="en-US" sz="2400" dirty="0">
                <a:solidFill>
                  <a:schemeClr val="accent1"/>
                </a:solidFill>
                <a:latin typeface="Trebuchet MS" panose="020B0603020202020204" pitchFamily="34" charset="0"/>
              </a:rPr>
              <a:t>Habakkuk</a:t>
            </a:r>
            <a:r>
              <a:rPr lang="en-US" sz="2400" dirty="0">
                <a:solidFill>
                  <a:schemeClr val="bg1"/>
                </a:solidFill>
                <a:latin typeface="Trebuchet MS" panose="020B0603020202020204" pitchFamily="34" charset="0"/>
              </a:rPr>
              <a:t> – Habakkuk </a:t>
            </a:r>
            <a:r>
              <a:rPr lang="en-US" sz="2400" b="1" i="1" dirty="0">
                <a:solidFill>
                  <a:schemeClr val="bg1"/>
                </a:solidFill>
                <a:latin typeface="Trebuchet MS" panose="020B0603020202020204" pitchFamily="34" charset="0"/>
              </a:rPr>
              <a:t>questions God’s punishments</a:t>
            </a:r>
          </a:p>
          <a:p>
            <a:pPr marL="274320" indent="-274320" algn="l"/>
            <a:r>
              <a:rPr lang="en-US" sz="2400" dirty="0">
                <a:solidFill>
                  <a:schemeClr val="accent1"/>
                </a:solidFill>
                <a:latin typeface="Trebuchet MS" panose="020B0603020202020204" pitchFamily="34" charset="0"/>
              </a:rPr>
              <a:t>Zephaniah</a:t>
            </a:r>
            <a:r>
              <a:rPr lang="en-US" sz="2400" dirty="0">
                <a:solidFill>
                  <a:schemeClr val="bg1"/>
                </a:solidFill>
                <a:latin typeface="Trebuchet MS" panose="020B0603020202020204" pitchFamily="34" charset="0"/>
              </a:rPr>
              <a:t> – God’s wrath is coming against </a:t>
            </a:r>
            <a:r>
              <a:rPr lang="en-US" sz="2400" b="1" i="1" dirty="0">
                <a:solidFill>
                  <a:schemeClr val="bg1"/>
                </a:solidFill>
                <a:latin typeface="Trebuchet MS" panose="020B0603020202020204" pitchFamily="34" charset="0"/>
              </a:rPr>
              <a:t>Jerusalem</a:t>
            </a:r>
            <a:r>
              <a:rPr lang="en-US" sz="2400" dirty="0">
                <a:solidFill>
                  <a:schemeClr val="bg1"/>
                </a:solidFill>
                <a:latin typeface="Trebuchet MS" panose="020B0603020202020204" pitchFamily="34" charset="0"/>
              </a:rPr>
              <a:t> and surrounding nations, but a remnant will be spared. </a:t>
            </a:r>
          </a:p>
          <a:p>
            <a:pPr marL="274320" indent="-274320" algn="l"/>
            <a:r>
              <a:rPr lang="en-US" sz="2400" dirty="0">
                <a:solidFill>
                  <a:schemeClr val="accent1"/>
                </a:solidFill>
                <a:latin typeface="Trebuchet MS" panose="020B0603020202020204" pitchFamily="34" charset="0"/>
              </a:rPr>
              <a:t>Haggai</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Returning Jews</a:t>
            </a:r>
            <a:r>
              <a:rPr lang="en-US" sz="2400" dirty="0">
                <a:solidFill>
                  <a:schemeClr val="bg1"/>
                </a:solidFill>
                <a:latin typeface="Trebuchet MS" panose="020B0603020202020204" pitchFamily="34" charset="0"/>
              </a:rPr>
              <a:t>  should </a:t>
            </a:r>
            <a:r>
              <a:rPr lang="en-US" sz="2400" b="1" i="1" dirty="0">
                <a:solidFill>
                  <a:schemeClr val="bg1"/>
                </a:solidFill>
                <a:latin typeface="Trebuchet MS" panose="020B0603020202020204" pitchFamily="34" charset="0"/>
              </a:rPr>
              <a:t>rebuild the temple</a:t>
            </a:r>
            <a:endParaRPr lang="en-US" sz="2400" dirty="0">
              <a:solidFill>
                <a:schemeClr val="bg1"/>
              </a:solidFill>
              <a:latin typeface="Trebuchet MS" panose="020B0603020202020204" pitchFamily="34" charset="0"/>
            </a:endParaRPr>
          </a:p>
          <a:p>
            <a:pPr marL="274320" indent="-274320" algn="l"/>
            <a:r>
              <a:rPr lang="en-US" sz="2400" dirty="0">
                <a:solidFill>
                  <a:schemeClr val="accent1"/>
                </a:solidFill>
                <a:latin typeface="Trebuchet MS" panose="020B0603020202020204" pitchFamily="34" charset="0"/>
              </a:rPr>
              <a:t>Zechariah</a:t>
            </a:r>
            <a:r>
              <a:rPr lang="en-US" sz="2400" dirty="0">
                <a:solidFill>
                  <a:schemeClr val="bg1"/>
                </a:solidFill>
                <a:latin typeface="Trebuchet MS" panose="020B0603020202020204" pitchFamily="34" charset="0"/>
              </a:rPr>
              <a:t> – The </a:t>
            </a:r>
            <a:r>
              <a:rPr lang="en-US" sz="2400" b="1" i="1" dirty="0">
                <a:solidFill>
                  <a:schemeClr val="bg1"/>
                </a:solidFill>
                <a:latin typeface="Trebuchet MS" panose="020B0603020202020204" pitchFamily="34" charset="0"/>
              </a:rPr>
              <a:t>future glory of God’s people</a:t>
            </a:r>
            <a:r>
              <a:rPr lang="en-US" sz="2400" dirty="0">
                <a:solidFill>
                  <a:schemeClr val="bg1"/>
                </a:solidFill>
                <a:latin typeface="Trebuchet MS" panose="020B0603020202020204" pitchFamily="34" charset="0"/>
              </a:rPr>
              <a:t> </a:t>
            </a:r>
          </a:p>
          <a:p>
            <a:pPr marL="274320" indent="-274320" algn="l"/>
            <a:r>
              <a:rPr lang="en-US" sz="2400" dirty="0">
                <a:solidFill>
                  <a:schemeClr val="accent1"/>
                </a:solidFill>
                <a:latin typeface="Trebuchet MS" panose="020B0603020202020204" pitchFamily="34" charset="0"/>
              </a:rPr>
              <a:t>Malachi</a:t>
            </a:r>
            <a:r>
              <a:rPr lang="en-US" sz="2400" dirty="0">
                <a:solidFill>
                  <a:schemeClr val="bg1"/>
                </a:solidFill>
                <a:latin typeface="Trebuchet MS" panose="020B0603020202020204" pitchFamily="34" charset="0"/>
              </a:rPr>
              <a:t> –</a:t>
            </a:r>
            <a:r>
              <a:rPr lang="en-US" sz="2400" b="1" i="1" dirty="0">
                <a:solidFill>
                  <a:schemeClr val="bg1"/>
                </a:solidFill>
                <a:latin typeface="Trebuchet MS" panose="020B0603020202020204" pitchFamily="34" charset="0"/>
              </a:rPr>
              <a:t> Spiritual restoration</a:t>
            </a:r>
            <a:r>
              <a:rPr lang="en-US" sz="2400" dirty="0">
                <a:solidFill>
                  <a:schemeClr val="bg1"/>
                </a:solidFill>
                <a:latin typeface="Trebuchet MS" panose="020B0603020202020204" pitchFamily="34" charset="0"/>
              </a:rPr>
              <a:t> among the </a:t>
            </a:r>
            <a:r>
              <a:rPr lang="en-US" sz="2400" b="1" i="1" dirty="0">
                <a:solidFill>
                  <a:schemeClr val="bg1"/>
                </a:solidFill>
                <a:latin typeface="Trebuchet MS" panose="020B0603020202020204" pitchFamily="34" charset="0"/>
              </a:rPr>
              <a:t>returned Jews</a:t>
            </a:r>
            <a:endParaRPr lang="en-US" sz="24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567009482"/>
      </p:ext>
    </p:extLst>
  </p:cSld>
  <p:clrMapOvr>
    <a:masterClrMapping/>
  </p:clrMapOvr>
  <p:transition spd="slow">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93B0CF4-4717-4F8B-8758-CA927BE5B377}"/>
              </a:ext>
            </a:extLst>
          </p:cNvPr>
          <p:cNvSpPr txBox="1">
            <a:spLocks noChangeArrowheads="1"/>
          </p:cNvSpPr>
          <p:nvPr/>
        </p:nvSpPr>
        <p:spPr bwMode="auto">
          <a:xfrm>
            <a:off x="1600200" y="609600"/>
            <a:ext cx="89915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Theme and Major Divisions of Zephaniah </a:t>
            </a:r>
          </a:p>
        </p:txBody>
      </p:sp>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408361"/>
            <a:ext cx="10058400" cy="4431983"/>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indent="-274320"/>
            <a:r>
              <a:rPr lang="en-US" sz="3200" b="1" i="1" dirty="0">
                <a:solidFill>
                  <a:srgbClr val="FFFF00"/>
                </a:solidFill>
                <a:latin typeface="+mn-lt"/>
              </a:rPr>
              <a:t>Theme: </a:t>
            </a:r>
            <a:r>
              <a:rPr lang="en-US" sz="3200" b="1" dirty="0">
                <a:solidFill>
                  <a:schemeClr val="bg1"/>
                </a:solidFill>
                <a:latin typeface="Trebuchet MS" panose="020B0603020202020204" pitchFamily="34" charset="0"/>
              </a:rPr>
              <a:t>God’s wrath is coming against </a:t>
            </a:r>
            <a:r>
              <a:rPr lang="en-US" sz="3200" b="1" i="1" dirty="0">
                <a:solidFill>
                  <a:schemeClr val="bg1"/>
                </a:solidFill>
                <a:latin typeface="Trebuchet MS" panose="020B0603020202020204" pitchFamily="34" charset="0"/>
              </a:rPr>
              <a:t>Jerusalem</a:t>
            </a:r>
            <a:r>
              <a:rPr lang="en-US" sz="3200" b="1" dirty="0">
                <a:solidFill>
                  <a:schemeClr val="bg1"/>
                </a:solidFill>
                <a:latin typeface="Trebuchet MS" panose="020B0603020202020204" pitchFamily="34" charset="0"/>
              </a:rPr>
              <a:t> and surrounding nations, but a remnant will be spared.</a:t>
            </a:r>
          </a:p>
          <a:p>
            <a:pPr marL="274320" indent="-274320"/>
            <a:r>
              <a:rPr lang="en-US" sz="3200" dirty="0">
                <a:latin typeface="+mn-lt"/>
              </a:rPr>
              <a:t> </a:t>
            </a:r>
            <a:r>
              <a:rPr lang="en-US" sz="3200" b="1" i="1" dirty="0">
                <a:solidFill>
                  <a:schemeClr val="accent1"/>
                </a:solidFill>
                <a:latin typeface="+mn-lt"/>
              </a:rPr>
              <a:t>Major divisions</a:t>
            </a:r>
          </a:p>
          <a:p>
            <a:pPr marL="274320" marR="0" indent="-274320" algn="just">
              <a:spcBef>
                <a:spcPts val="0"/>
              </a:spcBef>
              <a:spcAft>
                <a:spcPts val="0"/>
              </a:spcAft>
              <a:tabLst>
                <a:tab pos="457200" algn="l"/>
                <a:tab pos="914400" algn="l"/>
                <a:tab pos="1371600" algn="l"/>
                <a:tab pos="3246120" algn="ctr"/>
              </a:tabLst>
            </a:pPr>
            <a:r>
              <a:rPr lang="en-US" sz="3200" b="1" dirty="0">
                <a:effectLst/>
                <a:latin typeface="Trebuchet MS" panose="020B0603020202020204" pitchFamily="34" charset="0"/>
                <a:ea typeface="Times New Roman" panose="02020603050405020304" pitchFamily="18" charset="0"/>
                <a:cs typeface="Times New Roman" panose="02020603050405020304" pitchFamily="18" charset="0"/>
              </a:rPr>
              <a:t>Chapter 1 – Punishment and destruction to come upon the nation </a:t>
            </a:r>
          </a:p>
          <a:p>
            <a:pPr marL="274320" marR="0" indent="-274320" algn="just">
              <a:spcBef>
                <a:spcPts val="0"/>
              </a:spcBef>
              <a:spcAft>
                <a:spcPts val="0"/>
              </a:spcAft>
              <a:tabLst>
                <a:tab pos="457200" algn="l"/>
                <a:tab pos="914400" algn="l"/>
                <a:tab pos="1371600" algn="l"/>
                <a:tab pos="3246120" algn="ctr"/>
              </a:tabLst>
            </a:pPr>
            <a:r>
              <a:rPr lang="en-US" sz="3200" b="1" dirty="0">
                <a:effectLst/>
                <a:latin typeface="Trebuchet MS" panose="020B0603020202020204" pitchFamily="34" charset="0"/>
                <a:ea typeface="Times New Roman" panose="02020603050405020304" pitchFamily="18" charset="0"/>
                <a:cs typeface="Times New Roman" panose="02020603050405020304" pitchFamily="18" charset="0"/>
              </a:rPr>
              <a:t>Chapter 2 – Prophecies against surrounding nations</a:t>
            </a:r>
          </a:p>
          <a:p>
            <a:pPr marL="274320" marR="0" indent="-274320" algn="just">
              <a:spcBef>
                <a:spcPts val="0"/>
              </a:spcBef>
              <a:spcAft>
                <a:spcPts val="0"/>
              </a:spcAft>
              <a:tabLst>
                <a:tab pos="457200" algn="l"/>
                <a:tab pos="914400" algn="l"/>
                <a:tab pos="1371600" algn="l"/>
                <a:tab pos="3246120" algn="ctr"/>
              </a:tabLst>
            </a:pPr>
            <a:r>
              <a:rPr lang="en-US" sz="3200" b="1" dirty="0">
                <a:effectLst/>
                <a:latin typeface="Trebuchet MS" panose="020B0603020202020204" pitchFamily="34" charset="0"/>
                <a:ea typeface="Times New Roman" panose="02020603050405020304" pitchFamily="18" charset="0"/>
                <a:cs typeface="Times New Roman" panose="02020603050405020304" pitchFamily="18" charset="0"/>
              </a:rPr>
              <a:t>Chapter 3 – Warnings and future hope for the nation</a:t>
            </a:r>
          </a:p>
        </p:txBody>
      </p:sp>
    </p:spTree>
    <p:extLst>
      <p:ext uri="{BB962C8B-B14F-4D97-AF65-F5344CB8AC3E}">
        <p14:creationId xmlns:p14="http://schemas.microsoft.com/office/powerpoint/2010/main" val="1329084546"/>
      </p:ext>
    </p:extLst>
  </p:cSld>
  <p:clrMapOvr>
    <a:masterClrMapping/>
  </p:clrMapOvr>
  <p:transition spd="slow">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905000"/>
            <a:ext cx="10058400" cy="3477875"/>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marR="0" indent="-274320" algn="l">
              <a:spcBef>
                <a:spcPts val="1200"/>
              </a:spcBef>
              <a:spcAft>
                <a:spcPts val="0"/>
              </a:spcAft>
              <a:tabLst>
                <a:tab pos="457200" algn="l"/>
                <a:tab pos="914400" algn="l"/>
                <a:tab pos="1371600" algn="l"/>
                <a:tab pos="3246120" algn="ctr"/>
              </a:tabLst>
            </a:pPr>
            <a:r>
              <a:rPr lang="en-US" sz="2800" b="1" dirty="0">
                <a:effectLst/>
                <a:latin typeface="+mn-lt"/>
              </a:rPr>
              <a:t>God would consume everything from Judah and Jerusalem, cutting off every trace of idol worship.</a:t>
            </a:r>
          </a:p>
          <a:p>
            <a:pPr marL="274320" marR="0" indent="-274320" algn="l">
              <a:spcBef>
                <a:spcPts val="1200"/>
              </a:spcBef>
              <a:spcAft>
                <a:spcPts val="0"/>
              </a:spcAft>
              <a:tabLst>
                <a:tab pos="457200" algn="l"/>
                <a:tab pos="914400" algn="l"/>
                <a:tab pos="1371600" algn="l"/>
                <a:tab pos="3246120" algn="ctr"/>
              </a:tabLst>
            </a:pPr>
            <a:r>
              <a:rPr lang="en-US" sz="2800" b="1" dirty="0">
                <a:effectLst/>
                <a:latin typeface="+mn-lt"/>
              </a:rPr>
              <a:t>There will be mourning and wailing as God punishes those who thought He would do nothing.</a:t>
            </a:r>
          </a:p>
          <a:p>
            <a:pPr marL="274320" marR="0" indent="-274320" algn="l">
              <a:spcBef>
                <a:spcPts val="1200"/>
              </a:spcBef>
              <a:spcAft>
                <a:spcPts val="0"/>
              </a:spcAft>
              <a:tabLst>
                <a:tab pos="457200" algn="l"/>
                <a:tab pos="914400" algn="l"/>
                <a:tab pos="1371600" algn="l"/>
                <a:tab pos="3246120" algn="ctr"/>
              </a:tabLst>
            </a:pPr>
            <a:r>
              <a:rPr lang="en-US" sz="2800" b="1" dirty="0">
                <a:effectLst/>
                <a:latin typeface="+mn-lt"/>
              </a:rPr>
              <a:t>It will be a day of wrath, trouble and distress. No amount of wealth will deliver those who are guilty.</a:t>
            </a:r>
          </a:p>
          <a:p>
            <a:pPr marL="274320" indent="-274320" algn="l">
              <a:spcBef>
                <a:spcPts val="1200"/>
              </a:spcBef>
              <a:spcAft>
                <a:spcPts val="0"/>
              </a:spcAft>
              <a:tabLst>
                <a:tab pos="457200" algn="l"/>
                <a:tab pos="914400" algn="l"/>
                <a:tab pos="1371600" algn="l"/>
                <a:tab pos="3246120" algn="ctr"/>
              </a:tabLst>
            </a:pPr>
            <a:r>
              <a:rPr lang="en-US" sz="2800" b="1" dirty="0">
                <a:latin typeface="+mn-lt"/>
              </a:rPr>
              <a:t>They should repent while they still have opportunity.</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1:1-2:3</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267200" y="609600"/>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Warning of Destruction upon Judah</a:t>
            </a:r>
            <a:endParaRPr lang="en-US" sz="28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7871997"/>
      </p:ext>
    </p:extLst>
  </p:cSld>
  <p:clrMapOvr>
    <a:masterClrMapping/>
  </p:clrMapOvr>
  <p:transition spd="slow">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905000"/>
            <a:ext cx="10058400" cy="553998"/>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r>
              <a:rPr lang="en-US" b="1" dirty="0">
                <a:latin typeface="+mn-lt"/>
              </a:rPr>
              <a:t>Against the Philistines</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2:4-15</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267200" y="394157"/>
            <a:ext cx="6705600" cy="954107"/>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Prophecies Against </a:t>
            </a:r>
            <a:br>
              <a:rPr lang="en-US" sz="2800" b="1" dirty="0"/>
            </a:br>
            <a:r>
              <a:rPr lang="en-US" sz="2800" b="1" dirty="0"/>
              <a:t>Surrounding Nations</a:t>
            </a:r>
            <a:endParaRPr lang="en-US" sz="2800" dirty="0"/>
          </a:p>
        </p:txBody>
      </p:sp>
    </p:spTree>
    <p:extLst>
      <p:ext uri="{BB962C8B-B14F-4D97-AF65-F5344CB8AC3E}">
        <p14:creationId xmlns:p14="http://schemas.microsoft.com/office/powerpoint/2010/main" val="1931026632"/>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Philistine Cities</a:t>
            </a:r>
            <a:endParaRPr lang="en-US" sz="2800" dirty="0"/>
          </a:p>
        </p:txBody>
      </p:sp>
      <p:pic>
        <p:nvPicPr>
          <p:cNvPr id="3" name="Picture 2">
            <a:extLst>
              <a:ext uri="{FF2B5EF4-FFF2-40B4-BE49-F238E27FC236}">
                <a16:creationId xmlns:a16="http://schemas.microsoft.com/office/drawing/2014/main" id="{566A76C7-C6B2-46E1-82D5-D1E7364113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1" y="1905000"/>
            <a:ext cx="6172200" cy="4520112"/>
          </a:xfrm>
          <a:prstGeom prst="rect">
            <a:avLst/>
          </a:prstGeom>
        </p:spPr>
      </p:pic>
    </p:spTree>
    <p:extLst>
      <p:ext uri="{BB962C8B-B14F-4D97-AF65-F5344CB8AC3E}">
        <p14:creationId xmlns:p14="http://schemas.microsoft.com/office/powerpoint/2010/main" val="1004808454"/>
      </p:ext>
    </p:extLst>
  </p:cSld>
  <p:clrMapOvr>
    <a:masterClrMapping/>
  </p:clrMapOvr>
  <p:transition spd="slow">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Gaza Would Be Forsaken</a:t>
            </a:r>
            <a:endParaRPr lang="en-US" sz="2800" dirty="0"/>
          </a:p>
        </p:txBody>
      </p:sp>
      <p:pic>
        <p:nvPicPr>
          <p:cNvPr id="6" name="Picture 5">
            <a:extLst>
              <a:ext uri="{FF2B5EF4-FFF2-40B4-BE49-F238E27FC236}">
                <a16:creationId xmlns:a16="http://schemas.microsoft.com/office/drawing/2014/main" id="{EF38B6DB-DAA3-4EDB-A497-137BFFDA0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8142" y="1600200"/>
            <a:ext cx="7321658" cy="5062240"/>
          </a:xfrm>
          <a:prstGeom prst="rect">
            <a:avLst/>
          </a:prstGeom>
        </p:spPr>
      </p:pic>
    </p:spTree>
    <p:extLst>
      <p:ext uri="{BB962C8B-B14F-4D97-AF65-F5344CB8AC3E}">
        <p14:creationId xmlns:p14="http://schemas.microsoft.com/office/powerpoint/2010/main" val="4129678509"/>
      </p:ext>
    </p:extLst>
  </p:cSld>
  <p:clrMapOvr>
    <a:masterClrMapping/>
  </p:clrMapOvr>
  <p:transition spd="slow">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Ashkelon Would Be Desolate</a:t>
            </a:r>
            <a:endParaRPr lang="en-US" sz="2800" dirty="0"/>
          </a:p>
        </p:txBody>
      </p:sp>
      <p:pic>
        <p:nvPicPr>
          <p:cNvPr id="9" name="Picture 8">
            <a:extLst>
              <a:ext uri="{FF2B5EF4-FFF2-40B4-BE49-F238E27FC236}">
                <a16:creationId xmlns:a16="http://schemas.microsoft.com/office/drawing/2014/main" id="{2F5B250A-6408-43A4-8200-944EF5BCCD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1490398"/>
            <a:ext cx="7675891" cy="5139002"/>
          </a:xfrm>
          <a:prstGeom prst="rect">
            <a:avLst/>
          </a:prstGeom>
        </p:spPr>
      </p:pic>
    </p:spTree>
    <p:extLst>
      <p:ext uri="{BB962C8B-B14F-4D97-AF65-F5344CB8AC3E}">
        <p14:creationId xmlns:p14="http://schemas.microsoft.com/office/powerpoint/2010/main" val="1668479108"/>
      </p:ext>
    </p:extLst>
  </p:cSld>
  <p:clrMapOvr>
    <a:masterClrMapping/>
  </p:clrMapOvr>
  <p:transition spd="slow">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Remains of Ashkelon - 2</a:t>
            </a:r>
            <a:endParaRPr lang="en-US" sz="2800" dirty="0"/>
          </a:p>
        </p:txBody>
      </p:sp>
      <p:pic>
        <p:nvPicPr>
          <p:cNvPr id="5" name="Picture 4">
            <a:extLst>
              <a:ext uri="{FF2B5EF4-FFF2-40B4-BE49-F238E27FC236}">
                <a16:creationId xmlns:a16="http://schemas.microsoft.com/office/drawing/2014/main" id="{C84249A8-F621-4072-AAAC-148AB1A046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1785425"/>
            <a:ext cx="7162800" cy="4828000"/>
          </a:xfrm>
          <a:prstGeom prst="rect">
            <a:avLst/>
          </a:prstGeom>
        </p:spPr>
      </p:pic>
    </p:spTree>
    <p:extLst>
      <p:ext uri="{BB962C8B-B14F-4D97-AF65-F5344CB8AC3E}">
        <p14:creationId xmlns:p14="http://schemas.microsoft.com/office/powerpoint/2010/main" val="2502905669"/>
      </p:ext>
    </p:extLst>
  </p:cSld>
  <p:clrMapOvr>
    <a:masterClrMapping/>
  </p:clrMapOvr>
  <p:transition spd="slow">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Ashdod Would Be Driven Out</a:t>
            </a:r>
            <a:endParaRPr lang="en-US" sz="2800" dirty="0"/>
          </a:p>
        </p:txBody>
      </p:sp>
      <p:pic>
        <p:nvPicPr>
          <p:cNvPr id="6" name="Picture 5">
            <a:extLst>
              <a:ext uri="{FF2B5EF4-FFF2-40B4-BE49-F238E27FC236}">
                <a16:creationId xmlns:a16="http://schemas.microsoft.com/office/drawing/2014/main" id="{FAE0603C-FD6F-41CB-8CD4-4DDEF05766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1676400"/>
            <a:ext cx="7220102" cy="4800600"/>
          </a:xfrm>
          <a:prstGeom prst="rect">
            <a:avLst/>
          </a:prstGeom>
        </p:spPr>
      </p:pic>
    </p:spTree>
    <p:extLst>
      <p:ext uri="{BB962C8B-B14F-4D97-AF65-F5344CB8AC3E}">
        <p14:creationId xmlns:p14="http://schemas.microsoft.com/office/powerpoint/2010/main" val="2026408164"/>
      </p:ext>
    </p:extLst>
  </p:cSld>
  <p:clrMapOvr>
    <a:masterClrMapping/>
  </p:clrMapOvr>
  <p:transition spd="slow">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Ekron Would Be Uprooted</a:t>
            </a:r>
            <a:endParaRPr lang="en-US" sz="2800" dirty="0"/>
          </a:p>
        </p:txBody>
      </p:sp>
      <p:pic>
        <p:nvPicPr>
          <p:cNvPr id="6" name="Picture 5">
            <a:extLst>
              <a:ext uri="{FF2B5EF4-FFF2-40B4-BE49-F238E27FC236}">
                <a16:creationId xmlns:a16="http://schemas.microsoft.com/office/drawing/2014/main" id="{06E0330B-1829-422F-B03A-ABD178528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671636"/>
            <a:ext cx="8678335" cy="4881564"/>
          </a:xfrm>
          <a:prstGeom prst="rect">
            <a:avLst/>
          </a:prstGeom>
        </p:spPr>
      </p:pic>
    </p:spTree>
    <p:extLst>
      <p:ext uri="{BB962C8B-B14F-4D97-AF65-F5344CB8AC3E}">
        <p14:creationId xmlns:p14="http://schemas.microsoft.com/office/powerpoint/2010/main" val="3644191507"/>
      </p:ext>
    </p:extLst>
  </p:cSld>
  <p:clrMapOvr>
    <a:masterClrMapping/>
  </p:clrMapOvr>
  <p:transition spd="slow">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952500" y="1066800"/>
            <a:ext cx="10287000" cy="5755422"/>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marR="274320" indent="274320" algn="just">
              <a:spcBef>
                <a:spcPts val="0"/>
              </a:spcBef>
              <a:spcAft>
                <a:spcPts val="0"/>
              </a:spcAft>
              <a:tabLst>
                <a:tab pos="457200" algn="l"/>
                <a:tab pos="914400" algn="l"/>
                <a:tab pos="1371600" algn="l"/>
                <a:tab pos="3246120" algn="ctr"/>
              </a:tabLst>
            </a:pPr>
            <a:r>
              <a:rPr lang="en-US" sz="2600" dirty="0">
                <a:effectLst/>
                <a:latin typeface="+mn-lt"/>
                <a:ea typeface="Times New Roman" panose="02020603050405020304" pitchFamily="18" charset="0"/>
                <a:cs typeface="Times New Roman" panose="02020603050405020304" pitchFamily="18" charset="0"/>
              </a:rPr>
              <a:t>“… In 625 BC the prophet Zephaniah announced God’s condemnation of Ekron, and in 603 BC the prophecy was fulfilled when the neo-Babylonian king Nebuchadnezzar II invaded Philistia and destroyed Ekron. With this destruction came the end of the Philistine material culture. The Babylonian uprooting of Ekron was so complete that its very location was unknown until the late twentieth century.”</a:t>
            </a:r>
          </a:p>
          <a:p>
            <a:pPr marL="0" marR="0" indent="274320" algn="just">
              <a:spcBef>
                <a:spcPts val="0"/>
              </a:spcBef>
              <a:spcAft>
                <a:spcPts val="0"/>
              </a:spcAft>
              <a:tabLst>
                <a:tab pos="457200" algn="l"/>
                <a:tab pos="914400" algn="l"/>
                <a:tab pos="1371600" algn="l"/>
                <a:tab pos="3246120" algn="ctr"/>
              </a:tabLst>
            </a:pPr>
            <a:r>
              <a:rPr lang="en-US" sz="2600" dirty="0">
                <a:effectLst/>
                <a:latin typeface="+mn-lt"/>
                <a:ea typeface="Times New Roman" panose="02020603050405020304" pitchFamily="18" charset="0"/>
                <a:cs typeface="Times New Roman" panose="02020603050405020304" pitchFamily="18" charset="0"/>
              </a:rPr>
              <a:t>Then in 1997 archaeologists discovered a stela with an inscription from a royal Philistine temple. </a:t>
            </a:r>
          </a:p>
          <a:p>
            <a:pPr marL="274320" marR="274320" indent="274320" algn="just">
              <a:spcBef>
                <a:spcPts val="0"/>
              </a:spcBef>
              <a:spcAft>
                <a:spcPts val="0"/>
              </a:spcAft>
              <a:tabLst>
                <a:tab pos="457200" algn="l"/>
                <a:tab pos="914400" algn="l"/>
                <a:tab pos="1371600" algn="l"/>
                <a:tab pos="3246120" algn="ctr"/>
              </a:tabLst>
            </a:pPr>
            <a:r>
              <a:rPr lang="en-US" sz="2600" dirty="0">
                <a:effectLst/>
                <a:latin typeface="+mn-lt"/>
                <a:ea typeface="Times New Roman" panose="02020603050405020304" pitchFamily="18" charset="0"/>
                <a:cs typeface="Times New Roman" panose="02020603050405020304" pitchFamily="18" charset="0"/>
              </a:rPr>
              <a:t>“The inscription clearly mentions both the name of the king and the name of his city – Ekron. It is extremely rare to find a monumental inscription with the name of a Biblical site and its ruler in situ and in a datable destruction level.” </a:t>
            </a:r>
          </a:p>
          <a:p>
            <a:pPr marL="274320" marR="274320" indent="274320" algn="just">
              <a:spcBef>
                <a:spcPts val="0"/>
              </a:spcBef>
              <a:spcAft>
                <a:spcPts val="0"/>
              </a:spcAft>
              <a:tabLst>
                <a:tab pos="457200" algn="l"/>
                <a:tab pos="914400" algn="l"/>
                <a:tab pos="1371600" algn="l"/>
                <a:tab pos="3246120" algn="ctr"/>
              </a:tabLst>
            </a:pPr>
            <a:r>
              <a:rPr lang="en-US" sz="2600" dirty="0">
                <a:effectLst/>
                <a:latin typeface="+mn-lt"/>
                <a:ea typeface="Times New Roman" panose="02020603050405020304" pitchFamily="18" charset="0"/>
                <a:cs typeface="Times New Roman" panose="02020603050405020304" pitchFamily="18" charset="0"/>
              </a:rPr>
              <a:t>– </a:t>
            </a:r>
            <a:r>
              <a:rPr lang="en-US" sz="2400" dirty="0">
                <a:effectLst/>
                <a:latin typeface="+mn-lt"/>
                <a:ea typeface="Times New Roman" panose="02020603050405020304" pitchFamily="18" charset="0"/>
                <a:cs typeface="Times New Roman" panose="02020603050405020304" pitchFamily="18" charset="0"/>
              </a:rPr>
              <a:t>Price, </a:t>
            </a:r>
            <a:r>
              <a:rPr lang="en-US" sz="2400" i="1" dirty="0">
                <a:effectLst/>
                <a:latin typeface="+mn-lt"/>
                <a:ea typeface="Times New Roman" panose="02020603050405020304" pitchFamily="18" charset="0"/>
                <a:cs typeface="Times New Roman" panose="02020603050405020304" pitchFamily="18" charset="0"/>
              </a:rPr>
              <a:t>Zondervan Handbook of Archaeology</a:t>
            </a:r>
            <a:r>
              <a:rPr lang="en-US" sz="2400" dirty="0">
                <a:effectLst/>
                <a:latin typeface="+mn-lt"/>
                <a:ea typeface="Times New Roman" panose="02020603050405020304" pitchFamily="18" charset="0"/>
                <a:cs typeface="Times New Roman" panose="02020603050405020304" pitchFamily="18" charset="0"/>
              </a:rPr>
              <a:t>, pages 187,188</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457200"/>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Archaeology and Ekron</a:t>
            </a:r>
            <a:endParaRPr lang="en-US" sz="2800" dirty="0"/>
          </a:p>
        </p:txBody>
      </p:sp>
    </p:spTree>
    <p:extLst>
      <p:ext uri="{BB962C8B-B14F-4D97-AF65-F5344CB8AC3E}">
        <p14:creationId xmlns:p14="http://schemas.microsoft.com/office/powerpoint/2010/main" val="2223546175"/>
      </p:ext>
    </p:extLst>
  </p:cSld>
  <p:clrMapOvr>
    <a:masterClrMapping/>
  </p:clrMapOvr>
  <p:transition spd="slow">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905000"/>
            <a:ext cx="10058400" cy="1107996"/>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r>
              <a:rPr lang="en-US" b="1" dirty="0">
                <a:latin typeface="+mn-lt"/>
              </a:rPr>
              <a:t>Against the Philistines</a:t>
            </a:r>
          </a:p>
          <a:p>
            <a:r>
              <a:rPr lang="en-US" b="1" dirty="0">
                <a:latin typeface="+mn-lt"/>
              </a:rPr>
              <a:t>Against Moab and Ammon</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2:4-15</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267200" y="394157"/>
            <a:ext cx="6705600" cy="954107"/>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Prophecies Against </a:t>
            </a:r>
            <a:br>
              <a:rPr lang="en-US" sz="2800" b="1" dirty="0"/>
            </a:br>
            <a:r>
              <a:rPr lang="en-US" sz="2800" b="1" dirty="0"/>
              <a:t>Surrounding Nations</a:t>
            </a:r>
            <a:endParaRPr lang="en-US" sz="2800" dirty="0"/>
          </a:p>
        </p:txBody>
      </p:sp>
    </p:spTree>
    <p:extLst>
      <p:ext uri="{BB962C8B-B14F-4D97-AF65-F5344CB8AC3E}">
        <p14:creationId xmlns:p14="http://schemas.microsoft.com/office/powerpoint/2010/main" val="95329471"/>
      </p:ext>
    </p:extLst>
  </p:cSld>
  <p:clrMapOvr>
    <a:masterClrMapping/>
  </p:clrMapOvr>
  <p:transition spd="slow">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7217308" y="1104781"/>
            <a:ext cx="3755492" cy="1384995"/>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Prophecies Against </a:t>
            </a:r>
            <a:br>
              <a:rPr lang="en-US" sz="2800" b="1" dirty="0"/>
            </a:br>
            <a:r>
              <a:rPr lang="en-US" sz="2800" b="1" dirty="0"/>
              <a:t>Surrounding Nations</a:t>
            </a:r>
            <a:endParaRPr lang="en-US" sz="2800" dirty="0"/>
          </a:p>
        </p:txBody>
      </p:sp>
      <p:pic>
        <p:nvPicPr>
          <p:cNvPr id="3" name="Picture 2">
            <a:extLst>
              <a:ext uri="{FF2B5EF4-FFF2-40B4-BE49-F238E27FC236}">
                <a16:creationId xmlns:a16="http://schemas.microsoft.com/office/drawing/2014/main" id="{DFC41408-CA6A-4B82-9EE0-0817DB2E2E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3925" y="561474"/>
            <a:ext cx="4375475" cy="5915526"/>
          </a:xfrm>
          <a:prstGeom prst="rect">
            <a:avLst/>
          </a:prstGeom>
        </p:spPr>
      </p:pic>
    </p:spTree>
    <p:extLst>
      <p:ext uri="{BB962C8B-B14F-4D97-AF65-F5344CB8AC3E}">
        <p14:creationId xmlns:p14="http://schemas.microsoft.com/office/powerpoint/2010/main" val="2096183124"/>
      </p:ext>
    </p:extLst>
  </p:cSld>
  <p:clrMapOvr>
    <a:masterClrMapping/>
  </p:clrMapOvr>
  <p:transition spd="slow">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Moab Would Be Desolate</a:t>
            </a:r>
            <a:endParaRPr lang="en-US" sz="2800" dirty="0"/>
          </a:p>
        </p:txBody>
      </p:sp>
      <p:pic>
        <p:nvPicPr>
          <p:cNvPr id="3" name="Picture 2">
            <a:extLst>
              <a:ext uri="{FF2B5EF4-FFF2-40B4-BE49-F238E27FC236}">
                <a16:creationId xmlns:a16="http://schemas.microsoft.com/office/drawing/2014/main" id="{AF992E4F-07AE-4F6B-B111-5E4E668694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1612701"/>
            <a:ext cx="7620000" cy="5045273"/>
          </a:xfrm>
          <a:prstGeom prst="rect">
            <a:avLst/>
          </a:prstGeom>
        </p:spPr>
      </p:pic>
    </p:spTree>
    <p:extLst>
      <p:ext uri="{BB962C8B-B14F-4D97-AF65-F5344CB8AC3E}">
        <p14:creationId xmlns:p14="http://schemas.microsoft.com/office/powerpoint/2010/main" val="3429681067"/>
      </p:ext>
    </p:extLst>
  </p:cSld>
  <p:clrMapOvr>
    <a:masterClrMapping/>
  </p:clrMapOvr>
  <p:transition spd="slow">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905000"/>
            <a:ext cx="10058400" cy="2215991"/>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r>
              <a:rPr lang="en-US" b="1" dirty="0">
                <a:latin typeface="+mn-lt"/>
              </a:rPr>
              <a:t>Against the Philistines</a:t>
            </a:r>
          </a:p>
          <a:p>
            <a:r>
              <a:rPr lang="en-US" b="1" dirty="0">
                <a:latin typeface="+mn-lt"/>
              </a:rPr>
              <a:t>Against Moab and Ammon</a:t>
            </a:r>
          </a:p>
          <a:p>
            <a:r>
              <a:rPr lang="en-US" b="1" dirty="0">
                <a:latin typeface="+mn-lt"/>
              </a:rPr>
              <a:t>Against the Ethiopians</a:t>
            </a:r>
          </a:p>
          <a:p>
            <a:r>
              <a:rPr lang="en-US" b="1" dirty="0">
                <a:latin typeface="+mn-lt"/>
              </a:rPr>
              <a:t>Against Assyria</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2:4-15</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267200" y="394157"/>
            <a:ext cx="6705600" cy="954107"/>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Prophecies Against </a:t>
            </a:r>
            <a:br>
              <a:rPr lang="en-US" sz="2800" b="1" dirty="0"/>
            </a:br>
            <a:r>
              <a:rPr lang="en-US" sz="2800" b="1" dirty="0"/>
              <a:t>Surrounding Nations</a:t>
            </a:r>
            <a:endParaRPr lang="en-US" sz="2800" dirty="0"/>
          </a:p>
        </p:txBody>
      </p:sp>
    </p:spTree>
    <p:extLst>
      <p:ext uri="{BB962C8B-B14F-4D97-AF65-F5344CB8AC3E}">
        <p14:creationId xmlns:p14="http://schemas.microsoft.com/office/powerpoint/2010/main" val="423798250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609600"/>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Prophecy Against Assyria</a:t>
            </a:r>
          </a:p>
        </p:txBody>
      </p:sp>
      <p:pic>
        <p:nvPicPr>
          <p:cNvPr id="4" name="Picture 3">
            <a:extLst>
              <a:ext uri="{FF2B5EF4-FFF2-40B4-BE49-F238E27FC236}">
                <a16:creationId xmlns:a16="http://schemas.microsoft.com/office/drawing/2014/main" id="{A91AD413-E813-496A-90C0-FA9252F068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1371600"/>
            <a:ext cx="9601200" cy="5206848"/>
          </a:xfrm>
          <a:prstGeom prst="rect">
            <a:avLst/>
          </a:prstGeom>
        </p:spPr>
      </p:pic>
    </p:spTree>
    <p:extLst>
      <p:ext uri="{BB962C8B-B14F-4D97-AF65-F5344CB8AC3E}">
        <p14:creationId xmlns:p14="http://schemas.microsoft.com/office/powerpoint/2010/main" val="3037295035"/>
      </p:ext>
    </p:extLst>
  </p:cSld>
  <p:clrMapOvr>
    <a:masterClrMapping/>
  </p:clrMapOvr>
  <p:transition spd="slow">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Nineveh Would Be a Desolation</a:t>
            </a:r>
            <a:endParaRPr lang="en-US" sz="2800" dirty="0"/>
          </a:p>
        </p:txBody>
      </p:sp>
      <p:pic>
        <p:nvPicPr>
          <p:cNvPr id="4" name="Picture 3">
            <a:extLst>
              <a:ext uri="{FF2B5EF4-FFF2-40B4-BE49-F238E27FC236}">
                <a16:creationId xmlns:a16="http://schemas.microsoft.com/office/drawing/2014/main" id="{EAD42FCA-DB5D-4EEB-B31E-AE0C55863A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1524000"/>
            <a:ext cx="7571874" cy="5065690"/>
          </a:xfrm>
          <a:prstGeom prst="rect">
            <a:avLst/>
          </a:prstGeom>
        </p:spPr>
      </p:pic>
      <p:sp>
        <p:nvSpPr>
          <p:cNvPr id="5" name="TextBox 4">
            <a:extLst>
              <a:ext uri="{FF2B5EF4-FFF2-40B4-BE49-F238E27FC236}">
                <a16:creationId xmlns:a16="http://schemas.microsoft.com/office/drawing/2014/main" id="{4F02A011-17A0-4066-AECA-8148E79A44D0}"/>
              </a:ext>
            </a:extLst>
          </p:cNvPr>
          <p:cNvSpPr txBox="1"/>
          <p:nvPr/>
        </p:nvSpPr>
        <p:spPr>
          <a:xfrm>
            <a:off x="457200" y="4140875"/>
            <a:ext cx="1371600" cy="2031325"/>
          </a:xfrm>
          <a:prstGeom prst="rect">
            <a:avLst/>
          </a:prstGeom>
          <a:noFill/>
        </p:spPr>
        <p:txBody>
          <a:bodyPr wrap="square" rtlCol="0">
            <a:spAutoFit/>
          </a:bodyPr>
          <a:lstStyle/>
          <a:p>
            <a:r>
              <a:rPr lang="en-US" sz="1400" dirty="0">
                <a:latin typeface="+mn-lt"/>
              </a:rPr>
              <a:t>Credit: </a:t>
            </a:r>
            <a:r>
              <a:rPr lang="en-US" sz="1400" dirty="0" err="1">
                <a:latin typeface="+mn-lt"/>
              </a:rPr>
              <a:t>Fredarch</a:t>
            </a:r>
            <a:r>
              <a:rPr lang="en-US" sz="1400" dirty="0">
                <a:latin typeface="+mn-lt"/>
              </a:rPr>
              <a:t>, CC BY-SA 3.0 &lt;http://creativecommons.org/licenses/by-sa/3.0/&gt;, via Wikimedia Commons</a:t>
            </a:r>
          </a:p>
        </p:txBody>
      </p:sp>
    </p:spTree>
    <p:extLst>
      <p:ext uri="{BB962C8B-B14F-4D97-AF65-F5344CB8AC3E}">
        <p14:creationId xmlns:p14="http://schemas.microsoft.com/office/powerpoint/2010/main" val="3646371623"/>
      </p:ext>
    </p:extLst>
  </p:cSld>
  <p:clrMapOvr>
    <a:masterClrMapping/>
  </p:clrMapOvr>
  <p:transition spd="slow">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2743200" y="785336"/>
            <a:ext cx="6705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Remains of Nineveh - 2</a:t>
            </a:r>
            <a:endParaRPr lang="en-US" sz="2800" dirty="0"/>
          </a:p>
        </p:txBody>
      </p:sp>
      <p:pic>
        <p:nvPicPr>
          <p:cNvPr id="3" name="Picture 2">
            <a:extLst>
              <a:ext uri="{FF2B5EF4-FFF2-40B4-BE49-F238E27FC236}">
                <a16:creationId xmlns:a16="http://schemas.microsoft.com/office/drawing/2014/main" id="{834DA758-5B1E-46A6-8ACF-3CDEA73BD1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8806" y="1676400"/>
            <a:ext cx="8025794" cy="4624864"/>
          </a:xfrm>
          <a:prstGeom prst="rect">
            <a:avLst/>
          </a:prstGeom>
        </p:spPr>
      </p:pic>
    </p:spTree>
    <p:extLst>
      <p:ext uri="{BB962C8B-B14F-4D97-AF65-F5344CB8AC3E}">
        <p14:creationId xmlns:p14="http://schemas.microsoft.com/office/powerpoint/2010/main" val="3318150451"/>
      </p:ext>
    </p:extLst>
  </p:cSld>
  <p:clrMapOvr>
    <a:masterClrMapping/>
  </p:clrMapOvr>
  <p:transition spd="slow">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Chapter 3</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267200" y="394157"/>
            <a:ext cx="6705600" cy="954107"/>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300"/>
              </a:spcBef>
              <a:spcAft>
                <a:spcPts val="300"/>
              </a:spcAft>
              <a:tabLst>
                <a:tab pos="457200" algn="l"/>
                <a:tab pos="914400" algn="l"/>
                <a:tab pos="1371600" algn="l"/>
                <a:tab pos="3246120" algn="ctr"/>
              </a:tabLst>
            </a:pPr>
            <a:r>
              <a:rPr lang="en-US" sz="2800" b="1" dirty="0">
                <a:effectLst/>
              </a:rPr>
              <a:t>Warnings and Future Hope </a:t>
            </a:r>
            <a:br>
              <a:rPr lang="en-US" sz="2800" b="1" dirty="0">
                <a:effectLst/>
              </a:rPr>
            </a:br>
            <a:r>
              <a:rPr lang="en-US" sz="2800" b="1" dirty="0">
                <a:effectLst/>
              </a:rPr>
              <a:t>for the Nation</a:t>
            </a:r>
          </a:p>
        </p:txBody>
      </p:sp>
      <p:graphicFrame>
        <p:nvGraphicFramePr>
          <p:cNvPr id="2" name="Table 1">
            <a:extLst>
              <a:ext uri="{FF2B5EF4-FFF2-40B4-BE49-F238E27FC236}">
                <a16:creationId xmlns:a16="http://schemas.microsoft.com/office/drawing/2014/main" id="{E638945C-C1B8-4480-A8A5-6E55A90AA281}"/>
              </a:ext>
            </a:extLst>
          </p:cNvPr>
          <p:cNvGraphicFramePr>
            <a:graphicFrameLocks noGrp="1"/>
          </p:cNvGraphicFramePr>
          <p:nvPr>
            <p:extLst>
              <p:ext uri="{D42A27DB-BD31-4B8C-83A1-F6EECF244321}">
                <p14:modId xmlns:p14="http://schemas.microsoft.com/office/powerpoint/2010/main" val="955724919"/>
              </p:ext>
            </p:extLst>
          </p:nvPr>
        </p:nvGraphicFramePr>
        <p:xfrm>
          <a:off x="914400" y="2590800"/>
          <a:ext cx="10287000" cy="3413760"/>
        </p:xfrm>
        <a:graphic>
          <a:graphicData uri="http://schemas.openxmlformats.org/drawingml/2006/table">
            <a:tbl>
              <a:tblPr firstRow="1" firstCol="1" bandRow="1">
                <a:tableStyleId>{5C22544A-7EE6-4342-B048-85BDC9FD1C3A}</a:tableStyleId>
              </a:tblPr>
              <a:tblGrid>
                <a:gridCol w="4517733">
                  <a:extLst>
                    <a:ext uri="{9D8B030D-6E8A-4147-A177-3AD203B41FA5}">
                      <a16:colId xmlns:a16="http://schemas.microsoft.com/office/drawing/2014/main" val="875784429"/>
                    </a:ext>
                  </a:extLst>
                </a:gridCol>
                <a:gridCol w="5769267">
                  <a:extLst>
                    <a:ext uri="{9D8B030D-6E8A-4147-A177-3AD203B41FA5}">
                      <a16:colId xmlns:a16="http://schemas.microsoft.com/office/drawing/2014/main" val="1981633113"/>
                    </a:ext>
                  </a:extLst>
                </a:gridCol>
              </a:tblGrid>
              <a:tr h="0">
                <a:tc>
                  <a:txBody>
                    <a:bodyPr/>
                    <a:lstStyle/>
                    <a:p>
                      <a:pPr marL="0" marR="0" algn="ctr">
                        <a:spcBef>
                          <a:spcPts val="0"/>
                        </a:spcBef>
                        <a:spcAft>
                          <a:spcPts val="0"/>
                        </a:spcAft>
                        <a:tabLst>
                          <a:tab pos="457200" algn="l"/>
                          <a:tab pos="914400" algn="l"/>
                          <a:tab pos="1371600" algn="l"/>
                          <a:tab pos="3246120" algn="ctr"/>
                        </a:tabLst>
                      </a:pPr>
                      <a:r>
                        <a:rPr lang="en-US" sz="2800" b="1">
                          <a:solidFill>
                            <a:srgbClr val="FFFF00"/>
                          </a:solidFill>
                          <a:effectLst/>
                          <a:latin typeface="+mn-lt"/>
                        </a:rPr>
                        <a:t>Problems in the polluted city (verse 2)</a:t>
                      </a:r>
                      <a:endParaRPr lang="en-US" sz="2800" b="1">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spcBef>
                          <a:spcPts val="0"/>
                        </a:spcBef>
                        <a:spcAft>
                          <a:spcPts val="0"/>
                        </a:spcAft>
                        <a:tabLst>
                          <a:tab pos="457200" algn="l"/>
                          <a:tab pos="914400" algn="l"/>
                          <a:tab pos="1371600" algn="l"/>
                          <a:tab pos="3246120" algn="ctr"/>
                        </a:tabLst>
                      </a:pPr>
                      <a:endParaRPr lang="en-US" sz="2800" b="1"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4201352708"/>
                  </a:ext>
                </a:extLst>
              </a:tr>
              <a:tr h="0">
                <a:tc>
                  <a:txBody>
                    <a:bodyPr/>
                    <a:lstStyle/>
                    <a:p>
                      <a:pPr marL="0" marR="0" algn="ctr">
                        <a:spcBef>
                          <a:spcPts val="0"/>
                        </a:spcBef>
                        <a:spcAft>
                          <a:spcPts val="0"/>
                        </a:spcAft>
                        <a:tabLst>
                          <a:tab pos="457200" algn="l"/>
                          <a:tab pos="914400" algn="l"/>
                          <a:tab pos="1371600" algn="l"/>
                          <a:tab pos="3246120" algn="ctr"/>
                        </a:tabLst>
                      </a:pPr>
                      <a:r>
                        <a:rPr lang="en-US" sz="2800" b="1" dirty="0">
                          <a:effectLst/>
                          <a:latin typeface="+mn-lt"/>
                        </a:rPr>
                        <a:t>Do not obey God</a:t>
                      </a:r>
                    </a:p>
                    <a:p>
                      <a:pPr marL="0" marR="0" algn="ctr">
                        <a:spcBef>
                          <a:spcPts val="0"/>
                        </a:spcBef>
                        <a:spcAft>
                          <a:spcPts val="0"/>
                        </a:spcAft>
                        <a:tabLst>
                          <a:tab pos="457200" algn="l"/>
                          <a:tab pos="914400" algn="l"/>
                          <a:tab pos="1371600" algn="l"/>
                          <a:tab pos="3246120" algn="ctr"/>
                        </a:tabLst>
                      </a:pPr>
                      <a:r>
                        <a:rPr lang="en-US" sz="2800" b="1" dirty="0">
                          <a:effectLst/>
                          <a:latin typeface="+mn-lt"/>
                        </a:rPr>
                        <a:t>Do not receive correction</a:t>
                      </a:r>
                    </a:p>
                    <a:p>
                      <a:pPr marL="0" marR="0" algn="ctr">
                        <a:spcBef>
                          <a:spcPts val="0"/>
                        </a:spcBef>
                        <a:spcAft>
                          <a:spcPts val="0"/>
                        </a:spcAft>
                        <a:tabLst>
                          <a:tab pos="457200" algn="l"/>
                          <a:tab pos="914400" algn="l"/>
                          <a:tab pos="1371600" algn="l"/>
                          <a:tab pos="3246120" algn="ctr"/>
                        </a:tabLst>
                      </a:pPr>
                      <a:r>
                        <a:rPr lang="en-US" sz="2800" b="1" dirty="0">
                          <a:effectLst/>
                          <a:latin typeface="+mn-lt"/>
                        </a:rPr>
                        <a:t>Do not trust in God</a:t>
                      </a:r>
                    </a:p>
                    <a:p>
                      <a:pPr marL="0" marR="0" algn="ctr">
                        <a:spcBef>
                          <a:spcPts val="0"/>
                        </a:spcBef>
                        <a:spcAft>
                          <a:spcPts val="0"/>
                        </a:spcAft>
                        <a:tabLst>
                          <a:tab pos="457200" algn="l"/>
                          <a:tab pos="914400" algn="l"/>
                          <a:tab pos="1371600" algn="l"/>
                          <a:tab pos="3246120" algn="ctr"/>
                        </a:tabLst>
                      </a:pPr>
                      <a:r>
                        <a:rPr lang="en-US" sz="2800" b="1" dirty="0">
                          <a:effectLst/>
                          <a:latin typeface="+mn-lt"/>
                        </a:rPr>
                        <a:t>Do not draw near to God</a:t>
                      </a:r>
                      <a:endParaRPr lang="en-US" sz="2800" b="1"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spcBef>
                          <a:spcPts val="0"/>
                        </a:spcBef>
                        <a:spcAft>
                          <a:spcPts val="0"/>
                        </a:spcAft>
                        <a:tabLst>
                          <a:tab pos="457200" algn="l"/>
                          <a:tab pos="914400" algn="l"/>
                          <a:tab pos="1371600" algn="l"/>
                          <a:tab pos="3246120" algn="ctr"/>
                        </a:tabLst>
                      </a:pPr>
                      <a:endParaRPr lang="en-US" sz="2800" b="1"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4042467910"/>
                  </a:ext>
                </a:extLst>
              </a:tr>
            </a:tbl>
          </a:graphicData>
        </a:graphic>
      </p:graphicFrame>
      <p:sp>
        <p:nvSpPr>
          <p:cNvPr id="4" name="TextBox 3">
            <a:extLst>
              <a:ext uri="{FF2B5EF4-FFF2-40B4-BE49-F238E27FC236}">
                <a16:creationId xmlns:a16="http://schemas.microsoft.com/office/drawing/2014/main" id="{91CDC29F-4D9C-4C4B-BA6A-F224BB1B8A03}"/>
              </a:ext>
            </a:extLst>
          </p:cNvPr>
          <p:cNvSpPr txBox="1"/>
          <p:nvPr/>
        </p:nvSpPr>
        <p:spPr>
          <a:xfrm>
            <a:off x="3352800" y="1752600"/>
            <a:ext cx="5410200" cy="646331"/>
          </a:xfrm>
          <a:prstGeom prst="rect">
            <a:avLst/>
          </a:prstGeom>
          <a:noFill/>
        </p:spPr>
        <p:txBody>
          <a:bodyPr wrap="square" rtlCol="0">
            <a:spAutoFit/>
          </a:bodyPr>
          <a:lstStyle/>
          <a:p>
            <a:r>
              <a:rPr lang="en-US" dirty="0">
                <a:solidFill>
                  <a:schemeClr val="accent1"/>
                </a:solidFill>
                <a:latin typeface="+mj-lt"/>
              </a:rPr>
              <a:t>Sins of the People</a:t>
            </a:r>
          </a:p>
        </p:txBody>
      </p:sp>
    </p:spTree>
    <p:extLst>
      <p:ext uri="{BB962C8B-B14F-4D97-AF65-F5344CB8AC3E}">
        <p14:creationId xmlns:p14="http://schemas.microsoft.com/office/powerpoint/2010/main" val="1699350259"/>
      </p:ext>
    </p:extLst>
  </p:cSld>
  <p:clrMapOvr>
    <a:masterClrMapping/>
  </p:clrMapOvr>
  <p:transition spd="slow">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Chapter 3</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267200" y="394157"/>
            <a:ext cx="6705600" cy="954107"/>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300"/>
              </a:spcBef>
              <a:spcAft>
                <a:spcPts val="300"/>
              </a:spcAft>
              <a:tabLst>
                <a:tab pos="457200" algn="l"/>
                <a:tab pos="914400" algn="l"/>
                <a:tab pos="1371600" algn="l"/>
                <a:tab pos="3246120" algn="ctr"/>
              </a:tabLst>
            </a:pPr>
            <a:r>
              <a:rPr lang="en-US" sz="2800" b="1" dirty="0">
                <a:effectLst/>
              </a:rPr>
              <a:t>Warnings and Future Hope </a:t>
            </a:r>
            <a:br>
              <a:rPr lang="en-US" sz="2800" b="1" dirty="0">
                <a:effectLst/>
              </a:rPr>
            </a:br>
            <a:r>
              <a:rPr lang="en-US" sz="2800" b="1" dirty="0">
                <a:effectLst/>
              </a:rPr>
              <a:t>for the Nation</a:t>
            </a:r>
          </a:p>
        </p:txBody>
      </p:sp>
      <p:graphicFrame>
        <p:nvGraphicFramePr>
          <p:cNvPr id="2" name="Table 1">
            <a:extLst>
              <a:ext uri="{FF2B5EF4-FFF2-40B4-BE49-F238E27FC236}">
                <a16:creationId xmlns:a16="http://schemas.microsoft.com/office/drawing/2014/main" id="{E638945C-C1B8-4480-A8A5-6E55A90AA281}"/>
              </a:ext>
            </a:extLst>
          </p:cNvPr>
          <p:cNvGraphicFramePr>
            <a:graphicFrameLocks noGrp="1"/>
          </p:cNvGraphicFramePr>
          <p:nvPr/>
        </p:nvGraphicFramePr>
        <p:xfrm>
          <a:off x="914400" y="2590800"/>
          <a:ext cx="10287000" cy="3413760"/>
        </p:xfrm>
        <a:graphic>
          <a:graphicData uri="http://schemas.openxmlformats.org/drawingml/2006/table">
            <a:tbl>
              <a:tblPr firstRow="1" firstCol="1" bandRow="1">
                <a:tableStyleId>{5C22544A-7EE6-4342-B048-85BDC9FD1C3A}</a:tableStyleId>
              </a:tblPr>
              <a:tblGrid>
                <a:gridCol w="4517733">
                  <a:extLst>
                    <a:ext uri="{9D8B030D-6E8A-4147-A177-3AD203B41FA5}">
                      <a16:colId xmlns:a16="http://schemas.microsoft.com/office/drawing/2014/main" val="875784429"/>
                    </a:ext>
                  </a:extLst>
                </a:gridCol>
                <a:gridCol w="5769267">
                  <a:extLst>
                    <a:ext uri="{9D8B030D-6E8A-4147-A177-3AD203B41FA5}">
                      <a16:colId xmlns:a16="http://schemas.microsoft.com/office/drawing/2014/main" val="1981633113"/>
                    </a:ext>
                  </a:extLst>
                </a:gridCol>
              </a:tblGrid>
              <a:tr h="0">
                <a:tc>
                  <a:txBody>
                    <a:bodyPr/>
                    <a:lstStyle/>
                    <a:p>
                      <a:pPr marL="0" marR="0" algn="ctr">
                        <a:spcBef>
                          <a:spcPts val="0"/>
                        </a:spcBef>
                        <a:spcAft>
                          <a:spcPts val="0"/>
                        </a:spcAft>
                        <a:tabLst>
                          <a:tab pos="457200" algn="l"/>
                          <a:tab pos="914400" algn="l"/>
                          <a:tab pos="1371600" algn="l"/>
                          <a:tab pos="3246120" algn="ctr"/>
                        </a:tabLst>
                      </a:pPr>
                      <a:r>
                        <a:rPr lang="en-US" sz="2800" b="1">
                          <a:solidFill>
                            <a:srgbClr val="FFFF00"/>
                          </a:solidFill>
                          <a:effectLst/>
                          <a:latin typeface="+mn-lt"/>
                        </a:rPr>
                        <a:t>Problems in the polluted city (verse 2)</a:t>
                      </a:r>
                      <a:endParaRPr lang="en-US" sz="2800" b="1">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spcBef>
                          <a:spcPts val="0"/>
                        </a:spcBef>
                        <a:spcAft>
                          <a:spcPts val="0"/>
                        </a:spcAft>
                        <a:tabLst>
                          <a:tab pos="457200" algn="l"/>
                          <a:tab pos="914400" algn="l"/>
                          <a:tab pos="1371600" algn="l"/>
                          <a:tab pos="3246120" algn="ctr"/>
                        </a:tabLst>
                      </a:pPr>
                      <a:r>
                        <a:rPr lang="en-US" sz="2800" b="1" dirty="0">
                          <a:solidFill>
                            <a:srgbClr val="FFFF00"/>
                          </a:solidFill>
                          <a:effectLst/>
                          <a:latin typeface="+mn-lt"/>
                        </a:rPr>
                        <a:t>Evils of the Leaders </a:t>
                      </a:r>
                      <a:br>
                        <a:rPr lang="en-US" sz="2800" b="1" dirty="0">
                          <a:solidFill>
                            <a:srgbClr val="FFFF00"/>
                          </a:solidFill>
                          <a:effectLst/>
                          <a:latin typeface="+mn-lt"/>
                        </a:rPr>
                      </a:br>
                      <a:r>
                        <a:rPr lang="en-US" sz="2800" b="1" dirty="0">
                          <a:solidFill>
                            <a:srgbClr val="FFFF00"/>
                          </a:solidFill>
                          <a:effectLst/>
                          <a:latin typeface="+mn-lt"/>
                        </a:rPr>
                        <a:t>(verses 3,4)</a:t>
                      </a:r>
                      <a:endParaRPr lang="en-US" sz="2800" b="1"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4201352708"/>
                  </a:ext>
                </a:extLst>
              </a:tr>
              <a:tr h="0">
                <a:tc>
                  <a:txBody>
                    <a:bodyPr/>
                    <a:lstStyle/>
                    <a:p>
                      <a:pPr marL="0" marR="0" algn="ctr">
                        <a:spcBef>
                          <a:spcPts val="0"/>
                        </a:spcBef>
                        <a:spcAft>
                          <a:spcPts val="0"/>
                        </a:spcAft>
                        <a:tabLst>
                          <a:tab pos="457200" algn="l"/>
                          <a:tab pos="914400" algn="l"/>
                          <a:tab pos="1371600" algn="l"/>
                          <a:tab pos="3246120" algn="ctr"/>
                        </a:tabLst>
                      </a:pPr>
                      <a:r>
                        <a:rPr lang="en-US" sz="2800" b="1" dirty="0">
                          <a:effectLst/>
                          <a:latin typeface="+mn-lt"/>
                        </a:rPr>
                        <a:t>Do not obey God</a:t>
                      </a:r>
                    </a:p>
                    <a:p>
                      <a:pPr marL="0" marR="0" algn="ctr">
                        <a:spcBef>
                          <a:spcPts val="0"/>
                        </a:spcBef>
                        <a:spcAft>
                          <a:spcPts val="0"/>
                        </a:spcAft>
                        <a:tabLst>
                          <a:tab pos="457200" algn="l"/>
                          <a:tab pos="914400" algn="l"/>
                          <a:tab pos="1371600" algn="l"/>
                          <a:tab pos="3246120" algn="ctr"/>
                        </a:tabLst>
                      </a:pPr>
                      <a:r>
                        <a:rPr lang="en-US" sz="2800" b="1" dirty="0">
                          <a:effectLst/>
                          <a:latin typeface="+mn-lt"/>
                        </a:rPr>
                        <a:t>Do not receive correction</a:t>
                      </a:r>
                    </a:p>
                    <a:p>
                      <a:pPr marL="0" marR="0" algn="ctr">
                        <a:spcBef>
                          <a:spcPts val="0"/>
                        </a:spcBef>
                        <a:spcAft>
                          <a:spcPts val="0"/>
                        </a:spcAft>
                        <a:tabLst>
                          <a:tab pos="457200" algn="l"/>
                          <a:tab pos="914400" algn="l"/>
                          <a:tab pos="1371600" algn="l"/>
                          <a:tab pos="3246120" algn="ctr"/>
                        </a:tabLst>
                      </a:pPr>
                      <a:r>
                        <a:rPr lang="en-US" sz="2800" b="1" dirty="0">
                          <a:effectLst/>
                          <a:latin typeface="+mn-lt"/>
                        </a:rPr>
                        <a:t>Do not trust in God</a:t>
                      </a:r>
                    </a:p>
                    <a:p>
                      <a:pPr marL="0" marR="0" algn="ctr">
                        <a:spcBef>
                          <a:spcPts val="0"/>
                        </a:spcBef>
                        <a:spcAft>
                          <a:spcPts val="0"/>
                        </a:spcAft>
                        <a:tabLst>
                          <a:tab pos="457200" algn="l"/>
                          <a:tab pos="914400" algn="l"/>
                          <a:tab pos="1371600" algn="l"/>
                          <a:tab pos="3246120" algn="ctr"/>
                        </a:tabLst>
                      </a:pPr>
                      <a:r>
                        <a:rPr lang="en-US" sz="2800" b="1" dirty="0">
                          <a:effectLst/>
                          <a:latin typeface="+mn-lt"/>
                        </a:rPr>
                        <a:t>Do not draw near to God</a:t>
                      </a:r>
                      <a:endParaRPr lang="en-US" sz="2800" b="1"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spcBef>
                          <a:spcPts val="0"/>
                        </a:spcBef>
                        <a:spcAft>
                          <a:spcPts val="0"/>
                        </a:spcAft>
                        <a:tabLst>
                          <a:tab pos="457200" algn="l"/>
                          <a:tab pos="914400" algn="l"/>
                          <a:tab pos="1371600" algn="l"/>
                          <a:tab pos="3246120" algn="ctr"/>
                        </a:tabLst>
                      </a:pPr>
                      <a:r>
                        <a:rPr lang="en-US" sz="2800" b="1" dirty="0">
                          <a:effectLst/>
                          <a:latin typeface="+mn-lt"/>
                        </a:rPr>
                        <a:t>Princes are roaring lions</a:t>
                      </a:r>
                    </a:p>
                    <a:p>
                      <a:pPr marL="0" marR="0" algn="ctr">
                        <a:spcBef>
                          <a:spcPts val="0"/>
                        </a:spcBef>
                        <a:spcAft>
                          <a:spcPts val="0"/>
                        </a:spcAft>
                        <a:tabLst>
                          <a:tab pos="457200" algn="l"/>
                          <a:tab pos="914400" algn="l"/>
                          <a:tab pos="1371600" algn="l"/>
                          <a:tab pos="3246120" algn="ctr"/>
                        </a:tabLst>
                      </a:pPr>
                      <a:r>
                        <a:rPr lang="en-US" sz="2800" b="1" dirty="0">
                          <a:effectLst/>
                          <a:latin typeface="+mn-lt"/>
                        </a:rPr>
                        <a:t>Judges are evening wolves </a:t>
                      </a:r>
                    </a:p>
                    <a:p>
                      <a:pPr marL="0" marR="0" algn="ctr">
                        <a:spcBef>
                          <a:spcPts val="0"/>
                        </a:spcBef>
                        <a:spcAft>
                          <a:spcPts val="0"/>
                        </a:spcAft>
                        <a:tabLst>
                          <a:tab pos="457200" algn="l"/>
                          <a:tab pos="914400" algn="l"/>
                          <a:tab pos="1371600" algn="l"/>
                          <a:tab pos="3246120" algn="ctr"/>
                        </a:tabLst>
                      </a:pPr>
                      <a:r>
                        <a:rPr lang="en-US" sz="2800" b="1" dirty="0">
                          <a:effectLst/>
                          <a:latin typeface="+mn-lt"/>
                        </a:rPr>
                        <a:t>Prophets are insolent, treacherous</a:t>
                      </a:r>
                    </a:p>
                    <a:p>
                      <a:pPr marL="0" marR="0" algn="ctr">
                        <a:spcBef>
                          <a:spcPts val="0"/>
                        </a:spcBef>
                        <a:spcAft>
                          <a:spcPts val="0"/>
                        </a:spcAft>
                        <a:tabLst>
                          <a:tab pos="457200" algn="l"/>
                          <a:tab pos="914400" algn="l"/>
                          <a:tab pos="1371600" algn="l"/>
                          <a:tab pos="3246120" algn="ctr"/>
                        </a:tabLst>
                      </a:pPr>
                      <a:r>
                        <a:rPr lang="en-US" sz="2800" b="1" dirty="0">
                          <a:effectLst/>
                          <a:latin typeface="+mn-lt"/>
                        </a:rPr>
                        <a:t>Priests pollute the sanctuary and do violence to the law</a:t>
                      </a:r>
                      <a:endParaRPr lang="en-US" sz="2800" b="1"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4042467910"/>
                  </a:ext>
                </a:extLst>
              </a:tr>
            </a:tbl>
          </a:graphicData>
        </a:graphic>
      </p:graphicFrame>
      <p:sp>
        <p:nvSpPr>
          <p:cNvPr id="4" name="TextBox 3">
            <a:extLst>
              <a:ext uri="{FF2B5EF4-FFF2-40B4-BE49-F238E27FC236}">
                <a16:creationId xmlns:a16="http://schemas.microsoft.com/office/drawing/2014/main" id="{91CDC29F-4D9C-4C4B-BA6A-F224BB1B8A03}"/>
              </a:ext>
            </a:extLst>
          </p:cNvPr>
          <p:cNvSpPr txBox="1"/>
          <p:nvPr/>
        </p:nvSpPr>
        <p:spPr>
          <a:xfrm>
            <a:off x="3352800" y="1752600"/>
            <a:ext cx="5410200" cy="646331"/>
          </a:xfrm>
          <a:prstGeom prst="rect">
            <a:avLst/>
          </a:prstGeom>
          <a:noFill/>
        </p:spPr>
        <p:txBody>
          <a:bodyPr wrap="square" rtlCol="0">
            <a:spAutoFit/>
          </a:bodyPr>
          <a:lstStyle/>
          <a:p>
            <a:r>
              <a:rPr lang="en-US" dirty="0">
                <a:solidFill>
                  <a:schemeClr val="accent1"/>
                </a:solidFill>
                <a:latin typeface="+mj-lt"/>
              </a:rPr>
              <a:t>Sins of the People</a:t>
            </a:r>
          </a:p>
        </p:txBody>
      </p:sp>
    </p:spTree>
    <p:extLst>
      <p:ext uri="{BB962C8B-B14F-4D97-AF65-F5344CB8AC3E}">
        <p14:creationId xmlns:p14="http://schemas.microsoft.com/office/powerpoint/2010/main" val="2732911067"/>
      </p:ext>
    </p:extLst>
  </p:cSld>
  <p:clrMapOvr>
    <a:masterClrMapping/>
  </p:clrMapOvr>
  <p:transition spd="slow">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Chapter 3</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267200" y="394157"/>
            <a:ext cx="6705600" cy="954107"/>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300"/>
              </a:spcBef>
              <a:spcAft>
                <a:spcPts val="300"/>
              </a:spcAft>
              <a:tabLst>
                <a:tab pos="457200" algn="l"/>
                <a:tab pos="914400" algn="l"/>
                <a:tab pos="1371600" algn="l"/>
                <a:tab pos="3246120" algn="ctr"/>
              </a:tabLst>
            </a:pPr>
            <a:r>
              <a:rPr lang="en-US" sz="2800" b="1" dirty="0">
                <a:effectLst/>
              </a:rPr>
              <a:t>Warnings and Future Hope </a:t>
            </a:r>
            <a:br>
              <a:rPr lang="en-US" sz="2800" b="1" dirty="0">
                <a:effectLst/>
              </a:rPr>
            </a:br>
            <a:r>
              <a:rPr lang="en-US" sz="2800" b="1" dirty="0">
                <a:effectLst/>
              </a:rPr>
              <a:t>for the Nation</a:t>
            </a:r>
          </a:p>
        </p:txBody>
      </p:sp>
      <p:graphicFrame>
        <p:nvGraphicFramePr>
          <p:cNvPr id="2" name="Table 1">
            <a:extLst>
              <a:ext uri="{FF2B5EF4-FFF2-40B4-BE49-F238E27FC236}">
                <a16:creationId xmlns:a16="http://schemas.microsoft.com/office/drawing/2014/main" id="{E638945C-C1B8-4480-A8A5-6E55A90AA281}"/>
              </a:ext>
            </a:extLst>
          </p:cNvPr>
          <p:cNvGraphicFramePr>
            <a:graphicFrameLocks noGrp="1"/>
          </p:cNvGraphicFramePr>
          <p:nvPr>
            <p:extLst>
              <p:ext uri="{D42A27DB-BD31-4B8C-83A1-F6EECF244321}">
                <p14:modId xmlns:p14="http://schemas.microsoft.com/office/powerpoint/2010/main" val="983302663"/>
              </p:ext>
            </p:extLst>
          </p:nvPr>
        </p:nvGraphicFramePr>
        <p:xfrm>
          <a:off x="609600" y="2057400"/>
          <a:ext cx="11049000" cy="4693920"/>
        </p:xfrm>
        <a:graphic>
          <a:graphicData uri="http://schemas.openxmlformats.org/drawingml/2006/table">
            <a:tbl>
              <a:tblPr firstRow="1" firstCol="1" bandRow="1">
                <a:tableStyleId>{5C22544A-7EE6-4342-B048-85BDC9FD1C3A}</a:tableStyleId>
              </a:tblPr>
              <a:tblGrid>
                <a:gridCol w="4724400">
                  <a:extLst>
                    <a:ext uri="{9D8B030D-6E8A-4147-A177-3AD203B41FA5}">
                      <a16:colId xmlns:a16="http://schemas.microsoft.com/office/drawing/2014/main" val="875784429"/>
                    </a:ext>
                  </a:extLst>
                </a:gridCol>
                <a:gridCol w="6324600">
                  <a:extLst>
                    <a:ext uri="{9D8B030D-6E8A-4147-A177-3AD203B41FA5}">
                      <a16:colId xmlns:a16="http://schemas.microsoft.com/office/drawing/2014/main" val="1981633113"/>
                    </a:ext>
                  </a:extLst>
                </a:gridCol>
              </a:tblGrid>
              <a:tr h="0">
                <a:tc>
                  <a:txBody>
                    <a:bodyPr/>
                    <a:lstStyle/>
                    <a:p>
                      <a:pPr marL="0" marR="0" algn="ctr">
                        <a:spcBef>
                          <a:spcPts val="0"/>
                        </a:spcBef>
                        <a:spcAft>
                          <a:spcPts val="0"/>
                        </a:spcAft>
                        <a:tabLst>
                          <a:tab pos="457200" algn="l"/>
                          <a:tab pos="914400" algn="l"/>
                          <a:tab pos="1371600" algn="l"/>
                          <a:tab pos="3246120" algn="ctr"/>
                        </a:tabLst>
                      </a:pPr>
                      <a:r>
                        <a:rPr lang="en-US" sz="2800" b="1" kern="1200" dirty="0">
                          <a:solidFill>
                            <a:srgbClr val="FFFF00"/>
                          </a:solidFill>
                          <a:effectLst/>
                          <a:latin typeface="+mn-lt"/>
                          <a:ea typeface="+mn-ea"/>
                          <a:cs typeface="+mn-cs"/>
                        </a:rPr>
                        <a:t>Changed character of the remnant (verses 9-13)</a:t>
                      </a:r>
                      <a:endParaRPr lang="en-US" sz="2800" b="1"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spcBef>
                          <a:spcPts val="0"/>
                        </a:spcBef>
                        <a:spcAft>
                          <a:spcPts val="0"/>
                        </a:spcAft>
                        <a:tabLst>
                          <a:tab pos="457200" algn="l"/>
                          <a:tab pos="914400" algn="l"/>
                          <a:tab pos="1371600" algn="l"/>
                          <a:tab pos="3246120" algn="ctr"/>
                        </a:tabLst>
                      </a:pPr>
                      <a:endParaRPr lang="en-US" sz="2800" b="1"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4201352708"/>
                  </a:ext>
                </a:extLst>
              </a:tr>
              <a:tr h="0">
                <a:tc>
                  <a:txBody>
                    <a:bodyPr/>
                    <a:lstStyle/>
                    <a:p>
                      <a:pPr algn="ctr"/>
                      <a:r>
                        <a:rPr lang="en-US" sz="2800" b="0" kern="1200" dirty="0">
                          <a:solidFill>
                            <a:schemeClr val="lt1"/>
                          </a:solidFill>
                          <a:effectLst/>
                          <a:latin typeface="+mn-lt"/>
                          <a:ea typeface="+mn-ea"/>
                          <a:cs typeface="+mn-cs"/>
                        </a:rPr>
                        <a:t>Pure speech (verse 9)</a:t>
                      </a:r>
                    </a:p>
                    <a:p>
                      <a:pPr algn="ctr"/>
                      <a:r>
                        <a:rPr lang="en-US" sz="2800" b="0" kern="1200" dirty="0">
                          <a:solidFill>
                            <a:schemeClr val="lt1"/>
                          </a:solidFill>
                          <a:effectLst/>
                          <a:latin typeface="+mn-lt"/>
                          <a:ea typeface="+mn-ea"/>
                          <a:cs typeface="+mn-cs"/>
                        </a:rPr>
                        <a:t>Unity (verse 9).</a:t>
                      </a:r>
                    </a:p>
                    <a:p>
                      <a:pPr algn="ctr"/>
                      <a:r>
                        <a:rPr lang="en-US" sz="2800" b="0" kern="1200" dirty="0">
                          <a:solidFill>
                            <a:schemeClr val="lt1"/>
                          </a:solidFill>
                          <a:effectLst/>
                          <a:latin typeface="+mn-lt"/>
                          <a:ea typeface="+mn-ea"/>
                          <a:cs typeface="+mn-cs"/>
                        </a:rPr>
                        <a:t>Worship of God (verse 10)</a:t>
                      </a:r>
                    </a:p>
                    <a:p>
                      <a:pPr algn="ctr"/>
                      <a:r>
                        <a:rPr lang="en-US" sz="2800" b="0" kern="1200" dirty="0">
                          <a:solidFill>
                            <a:schemeClr val="lt1"/>
                          </a:solidFill>
                          <a:effectLst/>
                          <a:latin typeface="+mn-lt"/>
                          <a:ea typeface="+mn-ea"/>
                          <a:cs typeface="+mn-cs"/>
                        </a:rPr>
                        <a:t>Forgiveness (verse 11)</a:t>
                      </a:r>
                    </a:p>
                    <a:p>
                      <a:pPr algn="ctr"/>
                      <a:r>
                        <a:rPr lang="en-US" sz="2800" b="0" kern="1200" dirty="0">
                          <a:solidFill>
                            <a:schemeClr val="lt1"/>
                          </a:solidFill>
                          <a:effectLst/>
                          <a:latin typeface="+mn-lt"/>
                          <a:ea typeface="+mn-ea"/>
                          <a:cs typeface="+mn-cs"/>
                        </a:rPr>
                        <a:t>Humility (verses 11,12)</a:t>
                      </a:r>
                    </a:p>
                    <a:p>
                      <a:pPr algn="ctr"/>
                      <a:r>
                        <a:rPr lang="en-US" sz="2800" b="0" kern="1200" dirty="0">
                          <a:solidFill>
                            <a:schemeClr val="lt1"/>
                          </a:solidFill>
                          <a:effectLst/>
                          <a:latin typeface="+mn-lt"/>
                          <a:ea typeface="+mn-ea"/>
                          <a:cs typeface="+mn-cs"/>
                        </a:rPr>
                        <a:t>Trust in God (verse 12)</a:t>
                      </a:r>
                    </a:p>
                    <a:p>
                      <a:pPr algn="ctr"/>
                      <a:r>
                        <a:rPr lang="en-US" sz="2800" b="0" kern="1200" dirty="0">
                          <a:solidFill>
                            <a:schemeClr val="lt1"/>
                          </a:solidFill>
                          <a:effectLst/>
                          <a:latin typeface="+mn-lt"/>
                          <a:ea typeface="+mn-ea"/>
                          <a:cs typeface="+mn-cs"/>
                        </a:rPr>
                        <a:t>No lies or deceit (verse 13)</a:t>
                      </a:r>
                    </a:p>
                    <a:p>
                      <a:pPr algn="ctr"/>
                      <a:r>
                        <a:rPr lang="en-US" sz="2800" b="0" kern="1200" dirty="0">
                          <a:solidFill>
                            <a:schemeClr val="lt1"/>
                          </a:solidFill>
                          <a:effectLst/>
                          <a:latin typeface="+mn-lt"/>
                          <a:ea typeface="+mn-ea"/>
                          <a:cs typeface="+mn-cs"/>
                        </a:rPr>
                        <a:t>No iniquity (verse 13)</a:t>
                      </a:r>
                    </a:p>
                    <a:p>
                      <a:pPr algn="ctr"/>
                      <a:r>
                        <a:rPr lang="en-US" sz="2800" b="0" kern="1200" dirty="0">
                          <a:solidFill>
                            <a:schemeClr val="lt1"/>
                          </a:solidFill>
                          <a:effectLst/>
                          <a:latin typeface="+mn-lt"/>
                          <a:ea typeface="+mn-ea"/>
                          <a:cs typeface="+mn-cs"/>
                        </a:rPr>
                        <a:t>Security (verse 13)</a:t>
                      </a:r>
                      <a:endParaRPr lang="en-US" sz="2800" b="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algn="ctr"/>
                      <a:endParaRPr lang="en-US" sz="2800" b="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4042467910"/>
                  </a:ext>
                </a:extLst>
              </a:tr>
            </a:tbl>
          </a:graphicData>
        </a:graphic>
      </p:graphicFrame>
      <p:sp>
        <p:nvSpPr>
          <p:cNvPr id="4" name="TextBox 3">
            <a:extLst>
              <a:ext uri="{FF2B5EF4-FFF2-40B4-BE49-F238E27FC236}">
                <a16:creationId xmlns:a16="http://schemas.microsoft.com/office/drawing/2014/main" id="{91CDC29F-4D9C-4C4B-BA6A-F224BB1B8A03}"/>
              </a:ext>
            </a:extLst>
          </p:cNvPr>
          <p:cNvSpPr txBox="1"/>
          <p:nvPr/>
        </p:nvSpPr>
        <p:spPr>
          <a:xfrm>
            <a:off x="3352800" y="1447800"/>
            <a:ext cx="5410200" cy="584775"/>
          </a:xfrm>
          <a:prstGeom prst="rect">
            <a:avLst/>
          </a:prstGeom>
          <a:noFill/>
        </p:spPr>
        <p:txBody>
          <a:bodyPr wrap="square" rtlCol="0">
            <a:spAutoFit/>
          </a:bodyPr>
          <a:lstStyle/>
          <a:p>
            <a:pPr marL="0" marR="0" algn="ctr">
              <a:spcBef>
                <a:spcPts val="0"/>
              </a:spcBef>
              <a:spcAft>
                <a:spcPts val="0"/>
              </a:spcAft>
              <a:tabLst>
                <a:tab pos="457200" algn="l"/>
                <a:tab pos="914400" algn="l"/>
                <a:tab pos="1371600" algn="l"/>
                <a:tab pos="3246120" algn="ctr"/>
              </a:tabLst>
            </a:pPr>
            <a:r>
              <a:rPr lang="en-US" sz="3200" b="1" dirty="0">
                <a:solidFill>
                  <a:schemeClr val="accent1"/>
                </a:solidFill>
                <a:effectLst/>
                <a:latin typeface="+mj-lt"/>
                <a:ea typeface="Times New Roman" panose="02020603050405020304" pitchFamily="18" charset="0"/>
                <a:cs typeface="Times New Roman" panose="02020603050405020304" pitchFamily="18" charset="0"/>
              </a:rPr>
              <a:t>The Remnant Described</a:t>
            </a:r>
            <a:endParaRPr lang="en-US" sz="3200" dirty="0">
              <a:solidFill>
                <a:schemeClr val="accent1"/>
              </a:solidFill>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7040341"/>
      </p:ext>
    </p:extLst>
  </p:cSld>
  <p:clrMapOvr>
    <a:masterClrMapping/>
  </p:clrMapOvr>
  <p:transition spd="slow">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Chapter 3</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267200" y="394157"/>
            <a:ext cx="6705600" cy="954107"/>
          </a:xfrm>
          <a:prstGeom prst="rect">
            <a:avLst/>
          </a:prstGeom>
          <a:solidFill>
            <a:schemeClr val="accent1">
              <a:lumMod val="10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300"/>
              </a:spcBef>
              <a:spcAft>
                <a:spcPts val="300"/>
              </a:spcAft>
              <a:tabLst>
                <a:tab pos="457200" algn="l"/>
                <a:tab pos="914400" algn="l"/>
                <a:tab pos="1371600" algn="l"/>
                <a:tab pos="3246120" algn="ctr"/>
              </a:tabLst>
            </a:pPr>
            <a:r>
              <a:rPr lang="en-US" sz="2800" b="1" dirty="0">
                <a:effectLst/>
              </a:rPr>
              <a:t>Warnings and Future Hope </a:t>
            </a:r>
            <a:br>
              <a:rPr lang="en-US" sz="2800" b="1" dirty="0">
                <a:effectLst/>
              </a:rPr>
            </a:br>
            <a:r>
              <a:rPr lang="en-US" sz="2800" b="1" dirty="0">
                <a:effectLst/>
              </a:rPr>
              <a:t>for the Nation</a:t>
            </a:r>
          </a:p>
        </p:txBody>
      </p:sp>
      <p:graphicFrame>
        <p:nvGraphicFramePr>
          <p:cNvPr id="2" name="Table 1">
            <a:extLst>
              <a:ext uri="{FF2B5EF4-FFF2-40B4-BE49-F238E27FC236}">
                <a16:creationId xmlns:a16="http://schemas.microsoft.com/office/drawing/2014/main" id="{E638945C-C1B8-4480-A8A5-6E55A90AA281}"/>
              </a:ext>
            </a:extLst>
          </p:cNvPr>
          <p:cNvGraphicFramePr>
            <a:graphicFrameLocks noGrp="1"/>
          </p:cNvGraphicFramePr>
          <p:nvPr>
            <p:extLst>
              <p:ext uri="{D42A27DB-BD31-4B8C-83A1-F6EECF244321}">
                <p14:modId xmlns:p14="http://schemas.microsoft.com/office/powerpoint/2010/main" val="2371025447"/>
              </p:ext>
            </p:extLst>
          </p:nvPr>
        </p:nvGraphicFramePr>
        <p:xfrm>
          <a:off x="609600" y="2057400"/>
          <a:ext cx="11049000" cy="4693920"/>
        </p:xfrm>
        <a:graphic>
          <a:graphicData uri="http://schemas.openxmlformats.org/drawingml/2006/table">
            <a:tbl>
              <a:tblPr firstRow="1" firstCol="1" bandRow="1">
                <a:tableStyleId>{5C22544A-7EE6-4342-B048-85BDC9FD1C3A}</a:tableStyleId>
              </a:tblPr>
              <a:tblGrid>
                <a:gridCol w="4724400">
                  <a:extLst>
                    <a:ext uri="{9D8B030D-6E8A-4147-A177-3AD203B41FA5}">
                      <a16:colId xmlns:a16="http://schemas.microsoft.com/office/drawing/2014/main" val="875784429"/>
                    </a:ext>
                  </a:extLst>
                </a:gridCol>
                <a:gridCol w="6324600">
                  <a:extLst>
                    <a:ext uri="{9D8B030D-6E8A-4147-A177-3AD203B41FA5}">
                      <a16:colId xmlns:a16="http://schemas.microsoft.com/office/drawing/2014/main" val="1981633113"/>
                    </a:ext>
                  </a:extLst>
                </a:gridCol>
              </a:tblGrid>
              <a:tr h="0">
                <a:tc>
                  <a:txBody>
                    <a:bodyPr/>
                    <a:lstStyle/>
                    <a:p>
                      <a:pPr marL="0" marR="0" algn="ctr">
                        <a:spcBef>
                          <a:spcPts val="0"/>
                        </a:spcBef>
                        <a:spcAft>
                          <a:spcPts val="0"/>
                        </a:spcAft>
                        <a:tabLst>
                          <a:tab pos="457200" algn="l"/>
                          <a:tab pos="914400" algn="l"/>
                          <a:tab pos="1371600" algn="l"/>
                          <a:tab pos="3246120" algn="ctr"/>
                        </a:tabLst>
                      </a:pPr>
                      <a:r>
                        <a:rPr lang="en-US" sz="2800" b="1" kern="1200" dirty="0">
                          <a:solidFill>
                            <a:srgbClr val="FFFF00"/>
                          </a:solidFill>
                          <a:effectLst/>
                          <a:latin typeface="+mn-lt"/>
                          <a:ea typeface="+mn-ea"/>
                          <a:cs typeface="+mn-cs"/>
                        </a:rPr>
                        <a:t>Changed character of the remnant (verses 9-13)</a:t>
                      </a:r>
                      <a:endParaRPr lang="en-US" sz="2800" b="1"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marL="0" marR="0" algn="ctr">
                        <a:spcBef>
                          <a:spcPts val="0"/>
                        </a:spcBef>
                        <a:spcAft>
                          <a:spcPts val="0"/>
                        </a:spcAft>
                        <a:tabLst>
                          <a:tab pos="457200" algn="l"/>
                          <a:tab pos="914400" algn="l"/>
                          <a:tab pos="1371600" algn="l"/>
                          <a:tab pos="3246120" algn="ctr"/>
                        </a:tabLst>
                      </a:pPr>
                      <a:r>
                        <a:rPr lang="en-US" sz="2800" b="1" kern="1200" dirty="0">
                          <a:solidFill>
                            <a:srgbClr val="FFFF00"/>
                          </a:solidFill>
                          <a:effectLst/>
                          <a:latin typeface="+mn-lt"/>
                          <a:ea typeface="+mn-ea"/>
                          <a:cs typeface="+mn-cs"/>
                        </a:rPr>
                        <a:t>Blessings on the remnant </a:t>
                      </a:r>
                      <a:br>
                        <a:rPr lang="en-US" sz="2800" b="1" kern="1200" dirty="0">
                          <a:solidFill>
                            <a:srgbClr val="FFFF00"/>
                          </a:solidFill>
                          <a:effectLst/>
                          <a:latin typeface="+mn-lt"/>
                          <a:ea typeface="+mn-ea"/>
                          <a:cs typeface="+mn-cs"/>
                        </a:rPr>
                      </a:br>
                      <a:r>
                        <a:rPr lang="en-US" sz="2800" b="1" kern="1200" dirty="0">
                          <a:solidFill>
                            <a:srgbClr val="FFFF00"/>
                          </a:solidFill>
                          <a:effectLst/>
                          <a:latin typeface="+mn-lt"/>
                          <a:ea typeface="+mn-ea"/>
                          <a:cs typeface="+mn-cs"/>
                        </a:rPr>
                        <a:t>(verses 14-20)</a:t>
                      </a:r>
                      <a:endParaRPr lang="en-US" sz="2800" b="1"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4201352708"/>
                  </a:ext>
                </a:extLst>
              </a:tr>
              <a:tr h="0">
                <a:tc>
                  <a:txBody>
                    <a:bodyPr/>
                    <a:lstStyle/>
                    <a:p>
                      <a:pPr algn="ctr"/>
                      <a:r>
                        <a:rPr lang="en-US" sz="2800" b="0" kern="1200" dirty="0">
                          <a:solidFill>
                            <a:schemeClr val="lt1"/>
                          </a:solidFill>
                          <a:effectLst/>
                          <a:latin typeface="+mn-lt"/>
                          <a:ea typeface="+mn-ea"/>
                          <a:cs typeface="+mn-cs"/>
                        </a:rPr>
                        <a:t>Pure speech (verse 9)</a:t>
                      </a:r>
                    </a:p>
                    <a:p>
                      <a:pPr algn="ctr"/>
                      <a:r>
                        <a:rPr lang="en-US" sz="2800" b="0" kern="1200" dirty="0">
                          <a:solidFill>
                            <a:schemeClr val="lt1"/>
                          </a:solidFill>
                          <a:effectLst/>
                          <a:latin typeface="+mn-lt"/>
                          <a:ea typeface="+mn-ea"/>
                          <a:cs typeface="+mn-cs"/>
                        </a:rPr>
                        <a:t>Unity (verse 9).</a:t>
                      </a:r>
                    </a:p>
                    <a:p>
                      <a:pPr algn="ctr"/>
                      <a:r>
                        <a:rPr lang="en-US" sz="2800" b="0" kern="1200" dirty="0">
                          <a:solidFill>
                            <a:schemeClr val="lt1"/>
                          </a:solidFill>
                          <a:effectLst/>
                          <a:latin typeface="+mn-lt"/>
                          <a:ea typeface="+mn-ea"/>
                          <a:cs typeface="+mn-cs"/>
                        </a:rPr>
                        <a:t>Worship of God (verse 10)</a:t>
                      </a:r>
                    </a:p>
                    <a:p>
                      <a:pPr algn="ctr"/>
                      <a:r>
                        <a:rPr lang="en-US" sz="2800" b="0" kern="1200" dirty="0">
                          <a:solidFill>
                            <a:schemeClr val="lt1"/>
                          </a:solidFill>
                          <a:effectLst/>
                          <a:latin typeface="+mn-lt"/>
                          <a:ea typeface="+mn-ea"/>
                          <a:cs typeface="+mn-cs"/>
                        </a:rPr>
                        <a:t>Forgiveness (verse 11)</a:t>
                      </a:r>
                    </a:p>
                    <a:p>
                      <a:pPr algn="ctr"/>
                      <a:r>
                        <a:rPr lang="en-US" sz="2800" b="0" kern="1200" dirty="0">
                          <a:solidFill>
                            <a:schemeClr val="lt1"/>
                          </a:solidFill>
                          <a:effectLst/>
                          <a:latin typeface="+mn-lt"/>
                          <a:ea typeface="+mn-ea"/>
                          <a:cs typeface="+mn-cs"/>
                        </a:rPr>
                        <a:t>Humility (verses 11,12)</a:t>
                      </a:r>
                    </a:p>
                    <a:p>
                      <a:pPr algn="ctr"/>
                      <a:r>
                        <a:rPr lang="en-US" sz="2800" b="0" kern="1200" dirty="0">
                          <a:solidFill>
                            <a:schemeClr val="lt1"/>
                          </a:solidFill>
                          <a:effectLst/>
                          <a:latin typeface="+mn-lt"/>
                          <a:ea typeface="+mn-ea"/>
                          <a:cs typeface="+mn-cs"/>
                        </a:rPr>
                        <a:t>Trust in God (verse 12)</a:t>
                      </a:r>
                    </a:p>
                    <a:p>
                      <a:pPr algn="ctr"/>
                      <a:r>
                        <a:rPr lang="en-US" sz="2800" b="0" kern="1200" dirty="0">
                          <a:solidFill>
                            <a:schemeClr val="lt1"/>
                          </a:solidFill>
                          <a:effectLst/>
                          <a:latin typeface="+mn-lt"/>
                          <a:ea typeface="+mn-ea"/>
                          <a:cs typeface="+mn-cs"/>
                        </a:rPr>
                        <a:t>No lies or deceit (verse 13)</a:t>
                      </a:r>
                    </a:p>
                    <a:p>
                      <a:pPr algn="ctr"/>
                      <a:r>
                        <a:rPr lang="en-US" sz="2800" b="0" kern="1200" dirty="0">
                          <a:solidFill>
                            <a:schemeClr val="lt1"/>
                          </a:solidFill>
                          <a:effectLst/>
                          <a:latin typeface="+mn-lt"/>
                          <a:ea typeface="+mn-ea"/>
                          <a:cs typeface="+mn-cs"/>
                        </a:rPr>
                        <a:t>No iniquity (verse 13)</a:t>
                      </a:r>
                    </a:p>
                    <a:p>
                      <a:pPr algn="ctr"/>
                      <a:r>
                        <a:rPr lang="en-US" sz="2800" b="0" kern="1200" dirty="0">
                          <a:solidFill>
                            <a:schemeClr val="lt1"/>
                          </a:solidFill>
                          <a:effectLst/>
                          <a:latin typeface="+mn-lt"/>
                          <a:ea typeface="+mn-ea"/>
                          <a:cs typeface="+mn-cs"/>
                        </a:rPr>
                        <a:t>Security (verse 13)</a:t>
                      </a:r>
                      <a:endParaRPr lang="en-US" sz="2800" b="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tc>
                  <a:txBody>
                    <a:bodyPr/>
                    <a:lstStyle/>
                    <a:p>
                      <a:pPr algn="ctr"/>
                      <a:r>
                        <a:rPr lang="en-US" sz="2800" b="0" kern="1200" dirty="0">
                          <a:solidFill>
                            <a:schemeClr val="dk1"/>
                          </a:solidFill>
                          <a:effectLst/>
                          <a:latin typeface="+mn-lt"/>
                          <a:ea typeface="+mn-ea"/>
                          <a:cs typeface="+mn-cs"/>
                        </a:rPr>
                        <a:t>Gladness (verse 14)</a:t>
                      </a:r>
                    </a:p>
                    <a:p>
                      <a:pPr algn="ctr"/>
                      <a:r>
                        <a:rPr lang="en-US" sz="2800" b="0" kern="1200" dirty="0">
                          <a:solidFill>
                            <a:schemeClr val="dk1"/>
                          </a:solidFill>
                          <a:effectLst/>
                          <a:latin typeface="+mn-lt"/>
                          <a:ea typeface="+mn-ea"/>
                          <a:cs typeface="+mn-cs"/>
                        </a:rPr>
                        <a:t>End of punishment (verse 15)</a:t>
                      </a:r>
                    </a:p>
                    <a:p>
                      <a:pPr algn="ctr"/>
                      <a:r>
                        <a:rPr lang="en-US" sz="2800" b="0" kern="1200" dirty="0">
                          <a:solidFill>
                            <a:schemeClr val="dk1"/>
                          </a:solidFill>
                          <a:effectLst/>
                          <a:latin typeface="+mn-lt"/>
                          <a:ea typeface="+mn-ea"/>
                          <a:cs typeface="+mn-cs"/>
                        </a:rPr>
                        <a:t>Destruction of enemies (verses 15,19)</a:t>
                      </a:r>
                    </a:p>
                    <a:p>
                      <a:pPr algn="ctr"/>
                      <a:r>
                        <a:rPr lang="en-US" sz="2800" b="0" kern="1200" dirty="0">
                          <a:solidFill>
                            <a:schemeClr val="dk1"/>
                          </a:solidFill>
                          <a:effectLst/>
                          <a:latin typeface="+mn-lt"/>
                          <a:ea typeface="+mn-ea"/>
                          <a:cs typeface="+mn-cs"/>
                        </a:rPr>
                        <a:t>Presence of God (verses 15,17)</a:t>
                      </a:r>
                    </a:p>
                    <a:p>
                      <a:pPr algn="ctr"/>
                      <a:r>
                        <a:rPr lang="en-US" sz="2800" b="0" kern="1200" dirty="0">
                          <a:solidFill>
                            <a:schemeClr val="dk1"/>
                          </a:solidFill>
                          <a:effectLst/>
                          <a:latin typeface="+mn-lt"/>
                          <a:ea typeface="+mn-ea"/>
                          <a:cs typeface="+mn-cs"/>
                        </a:rPr>
                        <a:t>No fear (verses 15,16)</a:t>
                      </a:r>
                    </a:p>
                    <a:p>
                      <a:pPr algn="ctr"/>
                      <a:r>
                        <a:rPr lang="en-US" sz="2800" b="0" kern="1200" dirty="0">
                          <a:solidFill>
                            <a:schemeClr val="dk1"/>
                          </a:solidFill>
                          <a:effectLst/>
                          <a:latin typeface="+mn-lt"/>
                          <a:ea typeface="+mn-ea"/>
                          <a:cs typeface="+mn-cs"/>
                        </a:rPr>
                        <a:t>God’s love and joy (verse 17)</a:t>
                      </a:r>
                    </a:p>
                    <a:p>
                      <a:pPr algn="ctr"/>
                      <a:r>
                        <a:rPr lang="en-US" sz="2800" b="0" kern="1200" dirty="0">
                          <a:solidFill>
                            <a:schemeClr val="dk1"/>
                          </a:solidFill>
                          <a:effectLst/>
                          <a:latin typeface="+mn-lt"/>
                          <a:ea typeface="+mn-ea"/>
                          <a:cs typeface="+mn-cs"/>
                        </a:rPr>
                        <a:t>Worship (verses 18-20)</a:t>
                      </a:r>
                    </a:p>
                    <a:p>
                      <a:pPr algn="ctr"/>
                      <a:r>
                        <a:rPr lang="en-US" sz="2800" b="0" kern="1200" dirty="0">
                          <a:solidFill>
                            <a:schemeClr val="dk1"/>
                          </a:solidFill>
                          <a:effectLst/>
                          <a:latin typeface="+mn-lt"/>
                          <a:ea typeface="+mn-ea"/>
                          <a:cs typeface="+mn-cs"/>
                        </a:rPr>
                        <a:t>Salvation and praise (verses 19,20)</a:t>
                      </a:r>
                    </a:p>
                    <a:p>
                      <a:pPr algn="ctr"/>
                      <a:r>
                        <a:rPr lang="en-US" sz="2800" b="0" kern="1200" dirty="0">
                          <a:solidFill>
                            <a:schemeClr val="dk1"/>
                          </a:solidFill>
                          <a:effectLst/>
                          <a:latin typeface="+mn-lt"/>
                          <a:ea typeface="+mn-ea"/>
                          <a:cs typeface="+mn-cs"/>
                        </a:rPr>
                        <a:t>End of captivity (verse 20)</a:t>
                      </a:r>
                      <a:endParaRPr lang="en-US" sz="2800" b="0" dirty="0">
                        <a:effectLst/>
                        <a:latin typeface="+mn-lt"/>
                        <a:ea typeface="Times New Roman" panose="02020603050405020304" pitchFamily="18" charset="0"/>
                        <a:cs typeface="Times New Roman" panose="02020603050405020304" pitchFamily="18" charset="0"/>
                      </a:endParaRPr>
                    </a:p>
                  </a:txBody>
                  <a:tcPr marL="68580" marR="68580" marT="0" marB="0">
                    <a:solidFill>
                      <a:schemeClr val="accent1">
                        <a:lumMod val="10000"/>
                      </a:schemeClr>
                    </a:solidFill>
                  </a:tcPr>
                </a:tc>
                <a:extLst>
                  <a:ext uri="{0D108BD9-81ED-4DB2-BD59-A6C34878D82A}">
                    <a16:rowId xmlns:a16="http://schemas.microsoft.com/office/drawing/2014/main" val="4042467910"/>
                  </a:ext>
                </a:extLst>
              </a:tr>
            </a:tbl>
          </a:graphicData>
        </a:graphic>
      </p:graphicFrame>
      <p:sp>
        <p:nvSpPr>
          <p:cNvPr id="4" name="TextBox 3">
            <a:extLst>
              <a:ext uri="{FF2B5EF4-FFF2-40B4-BE49-F238E27FC236}">
                <a16:creationId xmlns:a16="http://schemas.microsoft.com/office/drawing/2014/main" id="{91CDC29F-4D9C-4C4B-BA6A-F224BB1B8A03}"/>
              </a:ext>
            </a:extLst>
          </p:cNvPr>
          <p:cNvSpPr txBox="1"/>
          <p:nvPr/>
        </p:nvSpPr>
        <p:spPr>
          <a:xfrm>
            <a:off x="3352800" y="1447800"/>
            <a:ext cx="5410200" cy="584775"/>
          </a:xfrm>
          <a:prstGeom prst="rect">
            <a:avLst/>
          </a:prstGeom>
          <a:noFill/>
        </p:spPr>
        <p:txBody>
          <a:bodyPr wrap="square" rtlCol="0">
            <a:spAutoFit/>
          </a:bodyPr>
          <a:lstStyle/>
          <a:p>
            <a:pPr marL="0" marR="0" algn="ctr">
              <a:spcBef>
                <a:spcPts val="0"/>
              </a:spcBef>
              <a:spcAft>
                <a:spcPts val="0"/>
              </a:spcAft>
              <a:tabLst>
                <a:tab pos="457200" algn="l"/>
                <a:tab pos="914400" algn="l"/>
                <a:tab pos="1371600" algn="l"/>
                <a:tab pos="3246120" algn="ctr"/>
              </a:tabLst>
            </a:pPr>
            <a:r>
              <a:rPr lang="en-US" sz="3200" b="1" dirty="0">
                <a:solidFill>
                  <a:schemeClr val="accent1"/>
                </a:solidFill>
                <a:effectLst/>
                <a:latin typeface="+mj-lt"/>
                <a:ea typeface="Times New Roman" panose="02020603050405020304" pitchFamily="18" charset="0"/>
                <a:cs typeface="Times New Roman" panose="02020603050405020304" pitchFamily="18" charset="0"/>
              </a:rPr>
              <a:t>The Remnant Described</a:t>
            </a:r>
            <a:endParaRPr lang="en-US" sz="3200" dirty="0">
              <a:solidFill>
                <a:schemeClr val="accent1"/>
              </a:solidFill>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4705595"/>
      </p:ext>
    </p:extLst>
  </p:cSld>
  <p:clrMapOvr>
    <a:masterClrMapping/>
  </p:clrMapOvr>
  <p:transition spd="slow">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93B0CF4-4717-4F8B-8758-CA927BE5B377}"/>
              </a:ext>
            </a:extLst>
          </p:cNvPr>
          <p:cNvSpPr txBox="1">
            <a:spLocks noChangeArrowheads="1"/>
          </p:cNvSpPr>
          <p:nvPr/>
        </p:nvSpPr>
        <p:spPr bwMode="auto">
          <a:xfrm>
            <a:off x="1600200" y="457200"/>
            <a:ext cx="89915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Lessons from Zephaniah </a:t>
            </a:r>
          </a:p>
        </p:txBody>
      </p:sp>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379815"/>
            <a:ext cx="10058400" cy="4339650"/>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marR="0" indent="-274320" algn="just">
              <a:spcBef>
                <a:spcPts val="1200"/>
              </a:spcBef>
              <a:spcAft>
                <a:spcPts val="0"/>
              </a:spcAft>
              <a:tabLst>
                <a:tab pos="457200" algn="l"/>
                <a:tab pos="914400" algn="l"/>
                <a:tab pos="1371600" algn="l"/>
                <a:tab pos="3246120" algn="ctr"/>
              </a:tabLst>
            </a:pPr>
            <a:r>
              <a:rPr lang="en-US" sz="2800" b="1" dirty="0">
                <a:effectLst/>
                <a:latin typeface="+mn-lt"/>
              </a:rPr>
              <a:t>God determined to punish Judah for idolatry and rebellion.</a:t>
            </a:r>
          </a:p>
          <a:p>
            <a:pPr marL="274320" marR="0" indent="-274320" algn="just">
              <a:spcBef>
                <a:spcPts val="1200"/>
              </a:spcBef>
              <a:spcAft>
                <a:spcPts val="0"/>
              </a:spcAft>
              <a:tabLst>
                <a:tab pos="457200" algn="l"/>
                <a:tab pos="914400" algn="l"/>
                <a:tab pos="1371600" algn="l"/>
                <a:tab pos="3246120" algn="ctr"/>
              </a:tabLst>
            </a:pPr>
            <a:r>
              <a:rPr lang="en-US" sz="2800" b="1" dirty="0">
                <a:effectLst/>
                <a:latin typeface="+mn-lt"/>
              </a:rPr>
              <a:t>Destiny of ancient cities confirms Bible inspiration. Some were destroyed but others continue to exist as predicted.</a:t>
            </a:r>
          </a:p>
          <a:p>
            <a:pPr marL="274320" marR="0" indent="-274320" algn="just">
              <a:spcBef>
                <a:spcPts val="1200"/>
              </a:spcBef>
              <a:spcAft>
                <a:spcPts val="0"/>
              </a:spcAft>
              <a:tabLst>
                <a:tab pos="457200" algn="l"/>
                <a:tab pos="914400" algn="l"/>
                <a:tab pos="1371600" algn="l"/>
                <a:tab pos="3246120" algn="ctr"/>
              </a:tabLst>
            </a:pPr>
            <a:r>
              <a:rPr lang="en-US" sz="2800" b="1" dirty="0">
                <a:effectLst/>
                <a:latin typeface="+mn-lt"/>
              </a:rPr>
              <a:t>Rulers, prophets, and priests, instead of leading people to do right, often lead them into error.</a:t>
            </a:r>
          </a:p>
          <a:p>
            <a:pPr marL="274320" marR="0" indent="-274320" algn="just">
              <a:spcBef>
                <a:spcPts val="1200"/>
              </a:spcBef>
              <a:spcAft>
                <a:spcPts val="0"/>
              </a:spcAft>
              <a:tabLst>
                <a:tab pos="457200" algn="l"/>
                <a:tab pos="914400" algn="l"/>
                <a:tab pos="1371600" algn="l"/>
                <a:tab pos="3246120" algn="ctr"/>
              </a:tabLst>
            </a:pPr>
            <a:r>
              <a:rPr lang="en-US" sz="2800" b="1" dirty="0">
                <a:effectLst/>
                <a:latin typeface="+mn-lt"/>
              </a:rPr>
              <a:t>God would bless the future remnant in His way and His time.</a:t>
            </a:r>
          </a:p>
        </p:txBody>
      </p:sp>
    </p:spTree>
    <p:extLst>
      <p:ext uri="{BB962C8B-B14F-4D97-AF65-F5344CB8AC3E}">
        <p14:creationId xmlns:p14="http://schemas.microsoft.com/office/powerpoint/2010/main" val="3021086042"/>
      </p:ext>
    </p:extLst>
  </p:cSld>
  <p:clrMapOvr>
    <a:masterClrMapping/>
  </p:clrMapOvr>
  <p:transition spd="slow">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E6DADCC7-C325-4B7D-95E0-5B335F04D748}"/>
              </a:ext>
            </a:extLst>
          </p:cNvPr>
          <p:cNvSpPr txBox="1">
            <a:spLocks noChangeArrowheads="1"/>
          </p:cNvSpPr>
          <p:nvPr/>
        </p:nvSpPr>
        <p:spPr>
          <a:xfrm>
            <a:off x="838200" y="381000"/>
            <a:ext cx="10515600"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2021</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F491C8B5-E62D-4A7C-BB9E-372D9F1B382B}"/>
              </a:ext>
            </a:extLst>
          </p:cNvPr>
          <p:cNvSpPr txBox="1"/>
          <p:nvPr/>
        </p:nvSpPr>
        <p:spPr>
          <a:xfrm>
            <a:off x="1676400" y="6352164"/>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34033529"/>
      </p:ext>
    </p:extLst>
  </p:cSld>
  <p:clrMapOvr>
    <a:masterClrMapping/>
  </p:clrMapOvr>
  <p:transition spd="slow">
    <p:wedge/>
  </p:transition>
</p:sld>
</file>

<file path=ppt/theme/theme1.xml><?xml version="1.0" encoding="utf-8"?>
<a:theme xmlns:a="http://schemas.openxmlformats.org/drawingml/2006/main" name="Blue-Gradient.dep">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Russo-Tahoma">
      <a:majorFont>
        <a:latin typeface="Russo One"/>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EBE2D1"/>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Blue-Gradient.dep</Template>
  <TotalTime>5391</TotalTime>
  <Words>1540</Words>
  <Application>Microsoft Office PowerPoint</Application>
  <PresentationFormat>Widescreen</PresentationFormat>
  <Paragraphs>196</Paragraphs>
  <Slides>32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Cooper Black</vt:lpstr>
      <vt:lpstr>Trebuchet MS</vt:lpstr>
      <vt:lpstr>Algerian</vt:lpstr>
      <vt:lpstr>Russo One</vt:lpstr>
      <vt:lpstr>Times New Roman</vt:lpstr>
      <vt:lpstr>Arial</vt:lpstr>
      <vt:lpstr>Calibri</vt:lpstr>
      <vt:lpstr>ArgosContour</vt:lpstr>
      <vt:lpstr>Tahoma</vt:lpstr>
      <vt:lpstr>Bookman Old Style</vt:lpstr>
      <vt:lpstr>Blue-Gradient.dep</vt:lpstr>
      <vt:lpstr>PowerPoint Presentation</vt:lpstr>
      <vt:lpstr>PowerPoint Presentation</vt:lpstr>
      <vt:lpstr>PowerPoint Presentation</vt:lpstr>
      <vt:lpstr>PowerPoint Presentation</vt:lpstr>
      <vt:lpstr>Understanding Old Testament Prophecy</vt:lpstr>
      <vt:lpstr>Periods of Bible history</vt:lpstr>
      <vt:lpstr>Prophets by Period</vt:lpstr>
      <vt:lpstr>Prophets and Kings of Judah Alone</vt:lpstr>
      <vt:lpstr>Themes of the Minor Prophets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 - Free Bible study commentary, notes, and comments available free at www.gospelway.com</dc:title>
  <dc:subject>Free study notes on the Bible book of Zephaniah; commentary and comments on the Old Testament</dc:subject>
  <dc:creator>David E. Pratte</dc:creator>
  <cp:keywords>Zephaniah book commentary study notes comments Bible religion Old Testament free church Christ prophecy prophet Judah Babylon destruction sins wickedness captivity punishment justice righteousness</cp:keywords>
  <cp:lastModifiedBy>David Pratte</cp:lastModifiedBy>
  <cp:revision>1347</cp:revision>
  <cp:lastPrinted>2016-03-16T15:34:38Z</cp:lastPrinted>
  <dcterms:created xsi:type="dcterms:W3CDTF">2013-07-15T18:37:31Z</dcterms:created>
  <dcterms:modified xsi:type="dcterms:W3CDTF">2022-04-07T18:16:17Z</dcterms:modified>
</cp:coreProperties>
</file>